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58" r:id="rId2"/>
    <p:sldId id="392" r:id="rId3"/>
    <p:sldId id="496" r:id="rId4"/>
    <p:sldId id="418" r:id="rId5"/>
    <p:sldId id="419" r:id="rId6"/>
    <p:sldId id="420" r:id="rId7"/>
    <p:sldId id="424" r:id="rId8"/>
    <p:sldId id="425" r:id="rId9"/>
    <p:sldId id="493" r:id="rId10"/>
    <p:sldId id="498" r:id="rId11"/>
    <p:sldId id="495" r:id="rId12"/>
    <p:sldId id="446" r:id="rId13"/>
    <p:sldId id="440" r:id="rId14"/>
    <p:sldId id="489" r:id="rId15"/>
    <p:sldId id="502" r:id="rId16"/>
    <p:sldId id="503" r:id="rId17"/>
    <p:sldId id="442" r:id="rId18"/>
    <p:sldId id="443" r:id="rId19"/>
    <p:sldId id="444" r:id="rId20"/>
    <p:sldId id="445" r:id="rId21"/>
    <p:sldId id="504" r:id="rId22"/>
    <p:sldId id="505" r:id="rId23"/>
    <p:sldId id="506" r:id="rId24"/>
    <p:sldId id="494" r:id="rId25"/>
    <p:sldId id="462" r:id="rId26"/>
    <p:sldId id="497" r:id="rId27"/>
    <p:sldId id="401" r:id="rId28"/>
    <p:sldId id="457" r:id="rId29"/>
    <p:sldId id="474" r:id="rId30"/>
    <p:sldId id="492" r:id="rId31"/>
    <p:sldId id="490" r:id="rId32"/>
    <p:sldId id="361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ca Pereira" initials="FP" lastIdx="1" clrIdx="0">
    <p:extLst>
      <p:ext uri="{19B8F6BF-5375-455C-9EA6-DF929625EA0E}">
        <p15:presenceInfo xmlns:p15="http://schemas.microsoft.com/office/powerpoint/2012/main" userId="33d0da16d0a803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26" autoAdjust="0"/>
  </p:normalViewPr>
  <p:slideViewPr>
    <p:cSldViewPr snapToGrid="0">
      <p:cViewPr varScale="1">
        <p:scale>
          <a:sx n="145" d="100"/>
          <a:sy n="145" d="100"/>
        </p:scale>
        <p:origin x="82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D3F07-0AF1-4459-AD53-385DF4586287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416B4-D171-4729-83B8-54F79A00402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820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04F23-94BD-4B38-B583-9FB0D24274B7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9E123-65B7-4F4F-83CF-D520BEEF823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43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E123-65B7-4F4F-83CF-D520BEEF823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8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E123-65B7-4F4F-83CF-D520BEEF823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674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9E123-65B7-4F4F-83CF-D520BEEF823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70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Canopy and ground elevation from LiDAR remote sensing. Each image is an interpolated surface derived from LiDAR (a) The surface model contains estimates of canopy elevation relative to a reference ellipsoid (i.e., sea level). To calculate vegetation height above ground, laser pulses are classified as ‘vegetation’ or ‘ground’. Ground pulses were interpolated to produce a digital terrain model, which estimates ground elevation (b). Subtraction of the digital terrain model from the canopy surface produces a model of canopy height (c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en-US" dirty="0"/>
              <a:t>http://esapubs.org/archive/ecol/E090/233/metadata.htm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9E123-65B7-4F4F-83CF-D520BEEF823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17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76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77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019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4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63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00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41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50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93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3377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95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299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534160"/>
            <a:ext cx="10515600" cy="464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6B6E8-20DD-49D0-83C2-D3673F6077C9}" type="datetimeFigureOut">
              <a:rPr lang="pt-BR" smtClean="0"/>
              <a:t>12/09/2023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75D7D-4154-42E8-990E-D0D05A021890}" type="slidenum">
              <a:rPr lang="pt-BR" smtClean="0"/>
              <a:t>‹#›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9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5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5334/jcaa.45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edi.umd.edu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paisagenslidar.cnptia.embrapa.br/webgis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cesat-2.gsfc.nasa.gov/" TargetMode="External"/><Relationship Id="rId2" Type="http://schemas.openxmlformats.org/officeDocument/2006/relationships/hyperlink" Target="https://icesat.gsfc.nasa.gov/icesat/glas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di.umd.edu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oast.noaa.gov/data/digitalcoast/pdf/lidar-101.pdf" TargetMode="External"/><Relationship Id="rId3" Type="http://schemas.openxmlformats.org/officeDocument/2006/relationships/hyperlink" Target="https://jean-romain.github.io/lidRbook/" TargetMode="External"/><Relationship Id="rId7" Type="http://schemas.openxmlformats.org/officeDocument/2006/relationships/hyperlink" Target="https://svs.gsfc.nasa.gov/12398" TargetMode="External"/><Relationship Id="rId2" Type="http://schemas.openxmlformats.org/officeDocument/2006/relationships/hyperlink" Target="https://www.neonscience.org/resources/learning-hub/tutori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s.gsfc.nasa.gov/10835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tgoodbody.github.io/lidRtutorial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4" y="0"/>
            <a:ext cx="12193984" cy="6858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331" y="2619375"/>
            <a:ext cx="12180980" cy="159848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MC4 - Introduction to Airborne LiDAR data processing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9962339" y="6257786"/>
            <a:ext cx="2399845" cy="507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15 Sep 2023</a:t>
            </a:r>
          </a:p>
        </p:txBody>
      </p:sp>
      <p:sp>
        <p:nvSpPr>
          <p:cNvPr id="10" name="Subtítulo 2"/>
          <p:cNvSpPr txBox="1">
            <a:spLocks/>
          </p:cNvSpPr>
          <p:nvPr/>
        </p:nvSpPr>
        <p:spPr>
          <a:xfrm>
            <a:off x="0" y="1499057"/>
            <a:ext cx="12180980" cy="681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Subtítulo 2"/>
          <p:cNvSpPr>
            <a:spLocks noGrp="1"/>
          </p:cNvSpPr>
          <p:nvPr>
            <p:ph type="subTitle" idx="4294967295"/>
          </p:nvPr>
        </p:nvSpPr>
        <p:spPr>
          <a:xfrm>
            <a:off x="177204" y="5934075"/>
            <a:ext cx="5918796" cy="76993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sz="4600" dirty="0">
                <a:solidFill>
                  <a:schemeClr val="bg1"/>
                </a:solidFill>
              </a:rPr>
              <a:t>Ricardo </a:t>
            </a:r>
            <a:r>
              <a:rPr lang="pt-BR" sz="4600" dirty="0" err="1">
                <a:solidFill>
                  <a:schemeClr val="bg1"/>
                </a:solidFill>
              </a:rPr>
              <a:t>Dal’Agnol</a:t>
            </a:r>
            <a:r>
              <a:rPr lang="pt-BR" sz="4600" dirty="0">
                <a:solidFill>
                  <a:schemeClr val="bg1"/>
                </a:solidFill>
              </a:rPr>
              <a:t> da Silva</a:t>
            </a:r>
          </a:p>
          <a:p>
            <a:pPr marL="0" indent="0">
              <a:buNone/>
            </a:pPr>
            <a:r>
              <a:rPr lang="pt-BR" sz="3200" dirty="0">
                <a:solidFill>
                  <a:schemeClr val="bg1"/>
                </a:solidFill>
              </a:rPr>
              <a:t>UCLA / JPL-NASA / CTrees.org</a:t>
            </a:r>
          </a:p>
        </p:txBody>
      </p:sp>
      <p:grpSp>
        <p:nvGrpSpPr>
          <p:cNvPr id="2" name="Agrupar 1"/>
          <p:cNvGrpSpPr/>
          <p:nvPr/>
        </p:nvGrpSpPr>
        <p:grpSpPr>
          <a:xfrm>
            <a:off x="9852569" y="5304867"/>
            <a:ext cx="2157164" cy="860042"/>
            <a:chOff x="8610600" y="5617329"/>
            <a:chExt cx="2157164" cy="860042"/>
          </a:xfrm>
        </p:grpSpPr>
        <p:sp>
          <p:nvSpPr>
            <p:cNvPr id="8" name="Retângulo 7"/>
            <p:cNvSpPr/>
            <p:nvPr/>
          </p:nvSpPr>
          <p:spPr>
            <a:xfrm>
              <a:off x="8610600" y="5617329"/>
              <a:ext cx="2096112" cy="860042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pt-BR" sz="3600" dirty="0"/>
                <a:t> </a:t>
              </a:r>
            </a:p>
          </p:txBody>
        </p:sp>
        <p:grpSp>
          <p:nvGrpSpPr>
            <p:cNvPr id="11" name="Agrupar 10"/>
            <p:cNvGrpSpPr/>
            <p:nvPr/>
          </p:nvGrpSpPr>
          <p:grpSpPr>
            <a:xfrm>
              <a:off x="8688475" y="5645904"/>
              <a:ext cx="2079289" cy="734807"/>
              <a:chOff x="8688475" y="5645904"/>
              <a:chExt cx="2079289" cy="734807"/>
            </a:xfrm>
          </p:grpSpPr>
          <p:grpSp>
            <p:nvGrpSpPr>
              <p:cNvPr id="17" name="Agrupar 16"/>
              <p:cNvGrpSpPr/>
              <p:nvPr/>
            </p:nvGrpSpPr>
            <p:grpSpPr>
              <a:xfrm>
                <a:off x="8688475" y="5645904"/>
                <a:ext cx="1981429" cy="734807"/>
                <a:chOff x="3132627" y="3157347"/>
                <a:chExt cx="1981429" cy="734807"/>
              </a:xfrm>
            </p:grpSpPr>
            <p:pic>
              <p:nvPicPr>
                <p:cNvPr id="19" name="Picture 2" descr="https://encrypted-tbn0.gstatic.com/images?q=tbn:ANd9GcT2Wk_uT2Fj3ii-tUBo-ZdRnnfK0dMSRhztpXkIMr1F1dnk7ySD&amp;s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2627" y="3157347"/>
                  <a:ext cx="414975" cy="4149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6" descr="https://d1nl6qeckevndr.cloudfront.net/wp-content/themes/electriclabs/img/twitter-icon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93677" y="3609767"/>
                  <a:ext cx="292873" cy="2569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Retângulo 20"/>
                <p:cNvSpPr/>
                <p:nvPr/>
              </p:nvSpPr>
              <p:spPr>
                <a:xfrm>
                  <a:off x="3547602" y="3584377"/>
                  <a:ext cx="1566454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pt-BR" sz="1400" b="1" dirty="0"/>
                    <a:t>@</a:t>
                  </a:r>
                  <a:r>
                    <a:rPr lang="pt-BR" sz="1400" b="1" dirty="0" err="1"/>
                    <a:t>RicardoDalagnol</a:t>
                  </a:r>
                  <a:endParaRPr lang="pt-BR" sz="1400" b="1" dirty="0"/>
                </a:p>
              </p:txBody>
            </p:sp>
          </p:grpSp>
          <p:sp>
            <p:nvSpPr>
              <p:cNvPr id="13" name="Retângulo 12"/>
              <p:cNvSpPr/>
              <p:nvPr/>
            </p:nvSpPr>
            <p:spPr>
              <a:xfrm>
                <a:off x="9103450" y="5685323"/>
                <a:ext cx="166431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1400" b="1" dirty="0"/>
                  <a:t>ricds@hotmail.com</a:t>
                </a:r>
              </a:p>
            </p:txBody>
          </p:sp>
        </p:grp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55F90BE1-90C7-89A8-91F9-69973046F9C2}"/>
              </a:ext>
            </a:extLst>
          </p:cNvPr>
          <p:cNvSpPr txBox="1">
            <a:spLocks/>
          </p:cNvSpPr>
          <p:nvPr/>
        </p:nvSpPr>
        <p:spPr>
          <a:xfrm>
            <a:off x="2801991" y="412050"/>
            <a:ext cx="5918796" cy="769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3200" dirty="0">
                <a:solidFill>
                  <a:schemeClr val="bg1"/>
                </a:solidFill>
              </a:rPr>
              <a:t>@ WorCAP 2023</a:t>
            </a:r>
            <a:endParaRPr lang="pt-B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06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2606-5781-F5B1-3B0A-3100EC04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Lidar multiple returns and interaction with objects</a:t>
            </a:r>
            <a:endParaRPr lang="en-GB" sz="4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219AC7-0FA7-91BD-7426-2B4112729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19" y="1076211"/>
            <a:ext cx="4775200" cy="4989957"/>
          </a:xfrm>
          <a:prstGeom prst="rect">
            <a:avLst/>
          </a:prstGeom>
        </p:spPr>
      </p:pic>
      <p:pic>
        <p:nvPicPr>
          <p:cNvPr id="5" name="Imagem 3">
            <a:extLst>
              <a:ext uri="{FF2B5EF4-FFF2-40B4-BE49-F238E27FC236}">
                <a16:creationId xmlns:a16="http://schemas.microsoft.com/office/drawing/2014/main" id="{1D80CB7F-714B-73A6-CCC2-290D88E5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06" y="1124437"/>
            <a:ext cx="3591426" cy="5172797"/>
          </a:xfrm>
          <a:prstGeom prst="rect">
            <a:avLst/>
          </a:prstGeom>
        </p:spPr>
      </p:pic>
      <p:sp>
        <p:nvSpPr>
          <p:cNvPr id="6" name="CaixaDeTexto 4">
            <a:extLst>
              <a:ext uri="{FF2B5EF4-FFF2-40B4-BE49-F238E27FC236}">
                <a16:creationId xmlns:a16="http://schemas.microsoft.com/office/drawing/2014/main" id="{30822632-543B-EC76-D2E4-2CADC8866E24}"/>
              </a:ext>
            </a:extLst>
          </p:cNvPr>
          <p:cNvSpPr txBox="1"/>
          <p:nvPr/>
        </p:nvSpPr>
        <p:spPr>
          <a:xfrm>
            <a:off x="2257744" y="6297234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Source</a:t>
            </a:r>
            <a:r>
              <a:rPr lang="pt-BR" dirty="0"/>
              <a:t>: NOAA </a:t>
            </a:r>
            <a:r>
              <a:rPr lang="pt-BR" dirty="0" err="1"/>
              <a:t>LiDAR</a:t>
            </a:r>
            <a:r>
              <a:rPr lang="pt-BR" dirty="0"/>
              <a:t> 101. 2012.</a:t>
            </a:r>
          </a:p>
        </p:txBody>
      </p:sp>
      <p:sp>
        <p:nvSpPr>
          <p:cNvPr id="7" name="Retângulo 4">
            <a:extLst>
              <a:ext uri="{FF2B5EF4-FFF2-40B4-BE49-F238E27FC236}">
                <a16:creationId xmlns:a16="http://schemas.microsoft.com/office/drawing/2014/main" id="{811CE060-59BC-DAC5-A5AF-8B0D4CA6AD07}"/>
              </a:ext>
            </a:extLst>
          </p:cNvPr>
          <p:cNvSpPr/>
          <p:nvPr/>
        </p:nvSpPr>
        <p:spPr>
          <a:xfrm>
            <a:off x="6788589" y="6170527"/>
            <a:ext cx="420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 err="1"/>
              <a:t>Clément</a:t>
            </a:r>
            <a:r>
              <a:rPr lang="pt-BR" sz="1400" dirty="0"/>
              <a:t> </a:t>
            </a:r>
            <a:r>
              <a:rPr lang="pt-BR" sz="1400" dirty="0" err="1"/>
              <a:t>Mallet</a:t>
            </a:r>
            <a:r>
              <a:rPr lang="pt-BR" sz="1400" dirty="0"/>
              <a:t>, Frédéric </a:t>
            </a:r>
            <a:r>
              <a:rPr lang="pt-BR" sz="1400" dirty="0" err="1"/>
              <a:t>Bretar</a:t>
            </a:r>
            <a:r>
              <a:rPr lang="pt-BR" sz="1400" dirty="0"/>
              <a:t>. (2009). </a:t>
            </a:r>
            <a:r>
              <a:rPr lang="pt-BR" sz="1400" dirty="0" err="1"/>
              <a:t>Full-waveform</a:t>
            </a:r>
            <a:r>
              <a:rPr lang="pt-BR" sz="1400" dirty="0"/>
              <a:t> </a:t>
            </a:r>
            <a:r>
              <a:rPr lang="pt-BR" sz="1400" dirty="0" err="1"/>
              <a:t>topographic</a:t>
            </a:r>
            <a:r>
              <a:rPr lang="pt-BR" sz="1400" dirty="0"/>
              <a:t> lidar: </a:t>
            </a:r>
            <a:r>
              <a:rPr lang="pt-BR" sz="1400" dirty="0" err="1"/>
              <a:t>State</a:t>
            </a:r>
            <a:r>
              <a:rPr lang="pt-BR" sz="1400" dirty="0"/>
              <a:t>-</a:t>
            </a:r>
            <a:r>
              <a:rPr lang="pt-BR" sz="1400" dirty="0" err="1"/>
              <a:t>of</a:t>
            </a:r>
            <a:r>
              <a:rPr lang="pt-BR" sz="1400" dirty="0"/>
              <a:t>-</a:t>
            </a:r>
            <a:r>
              <a:rPr lang="pt-BR" sz="1400" dirty="0" err="1"/>
              <a:t>the</a:t>
            </a:r>
            <a:r>
              <a:rPr lang="pt-BR" sz="1400" dirty="0"/>
              <a:t>-art. ISPRS </a:t>
            </a:r>
            <a:r>
              <a:rPr lang="pt-BR" sz="1400" dirty="0" err="1"/>
              <a:t>Journal</a:t>
            </a:r>
            <a:r>
              <a:rPr lang="pt-BR" sz="1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7298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Applications: Why use LiDAR ?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289" y="1533525"/>
            <a:ext cx="6195422" cy="4643438"/>
          </a:xfrm>
        </p:spPr>
      </p:pic>
      <p:sp>
        <p:nvSpPr>
          <p:cNvPr id="5" name="CaixaDeTexto 4"/>
          <p:cNvSpPr txBox="1"/>
          <p:nvPr/>
        </p:nvSpPr>
        <p:spPr>
          <a:xfrm>
            <a:off x="4451804" y="6488668"/>
            <a:ext cx="774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Source</a:t>
            </a:r>
            <a:r>
              <a:rPr lang="pt-BR" dirty="0"/>
              <a:t>: </a:t>
            </a:r>
            <a:r>
              <a:rPr lang="pt-BR" dirty="0" err="1"/>
              <a:t>National</a:t>
            </a:r>
            <a:r>
              <a:rPr lang="pt-BR" dirty="0"/>
              <a:t> </a:t>
            </a:r>
            <a:r>
              <a:rPr lang="pt-BR" dirty="0" err="1"/>
              <a:t>Geographic</a:t>
            </a:r>
            <a:r>
              <a:rPr lang="pt-BR" dirty="0"/>
              <a:t> / NEON - https://www.neonscience.org/lidar-basics</a:t>
            </a:r>
          </a:p>
        </p:txBody>
      </p:sp>
    </p:spTree>
    <p:extLst>
      <p:ext uri="{BB962C8B-B14F-4D97-AF65-F5344CB8AC3E}">
        <p14:creationId xmlns:p14="http://schemas.microsoft.com/office/powerpoint/2010/main" val="49607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Archeology - Geoglyphs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838200" y="1534160"/>
            <a:ext cx="5041900" cy="4642803"/>
          </a:xfrm>
        </p:spPr>
        <p:txBody>
          <a:bodyPr/>
          <a:lstStyle/>
          <a:p>
            <a:r>
              <a:rPr lang="pt-BR" dirty="0" err="1"/>
              <a:t>Finding</a:t>
            </a:r>
            <a:r>
              <a:rPr lang="pt-BR" dirty="0"/>
              <a:t> </a:t>
            </a:r>
            <a:r>
              <a:rPr lang="pt-BR" dirty="0" err="1"/>
              <a:t>evidences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colonization</a:t>
            </a:r>
            <a:r>
              <a:rPr lang="pt-BR" dirty="0"/>
              <a:t> </a:t>
            </a:r>
            <a:r>
              <a:rPr lang="pt-BR" dirty="0" err="1"/>
              <a:t>under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</a:t>
            </a:r>
            <a:r>
              <a:rPr lang="pt-BR" dirty="0" err="1"/>
              <a:t>canopy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airborne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 DTM</a:t>
            </a:r>
          </a:p>
        </p:txBody>
      </p:sp>
      <p:grpSp>
        <p:nvGrpSpPr>
          <p:cNvPr id="8" name="Agrupar 7"/>
          <p:cNvGrpSpPr/>
          <p:nvPr/>
        </p:nvGrpSpPr>
        <p:grpSpPr>
          <a:xfrm>
            <a:off x="6096001" y="1185309"/>
            <a:ext cx="5794374" cy="4456839"/>
            <a:chOff x="6096001" y="1185309"/>
            <a:chExt cx="5794374" cy="4456839"/>
          </a:xfrm>
        </p:grpSpPr>
        <p:pic>
          <p:nvPicPr>
            <p:cNvPr id="7" name="Picture 2" descr="https://journal.caa-international.org/articles/10.5334/jcaa.45/jcaa-3-1-45-g7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185309"/>
              <a:ext cx="5794374" cy="4456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ixaDeTexto 4"/>
            <p:cNvSpPr txBox="1"/>
            <p:nvPr/>
          </p:nvSpPr>
          <p:spPr>
            <a:xfrm>
              <a:off x="10877550" y="5175423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50 m</a:t>
              </a:r>
            </a:p>
          </p:txBody>
        </p:sp>
      </p:grpSp>
      <p:sp>
        <p:nvSpPr>
          <p:cNvPr id="9" name="Retângulo 8"/>
          <p:cNvSpPr/>
          <p:nvPr/>
        </p:nvSpPr>
        <p:spPr>
          <a:xfrm>
            <a:off x="508000" y="4973582"/>
            <a:ext cx="6477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err="1"/>
              <a:t>Iriarte</a:t>
            </a:r>
            <a:r>
              <a:rPr lang="pt-BR" dirty="0"/>
              <a:t>, J., Robinson, M., de Souza, J., Damasceno, A., da Silva, F., Nakahara, F., Ranzi, A.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Aragao</a:t>
            </a:r>
            <a:r>
              <a:rPr lang="pt-BR" dirty="0"/>
              <a:t>, L., 2020. </a:t>
            </a:r>
            <a:r>
              <a:rPr lang="pt-BR" dirty="0" err="1"/>
              <a:t>Geometry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Design: </a:t>
            </a:r>
            <a:r>
              <a:rPr lang="pt-BR" dirty="0" err="1"/>
              <a:t>Contribution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Lidar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Understanding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Settlement</a:t>
            </a:r>
            <a:r>
              <a:rPr lang="pt-BR" dirty="0"/>
              <a:t> </a:t>
            </a:r>
            <a:r>
              <a:rPr lang="pt-BR" dirty="0" err="1"/>
              <a:t>Patterns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Mound</a:t>
            </a:r>
            <a:r>
              <a:rPr lang="pt-BR" dirty="0"/>
              <a:t> </a:t>
            </a:r>
            <a:r>
              <a:rPr lang="pt-BR" dirty="0" err="1"/>
              <a:t>Villages</a:t>
            </a:r>
            <a:r>
              <a:rPr lang="pt-BR" dirty="0"/>
              <a:t> in SW </a:t>
            </a:r>
            <a:r>
              <a:rPr lang="pt-BR" dirty="0" err="1"/>
              <a:t>Amazonia</a:t>
            </a:r>
            <a:r>
              <a:rPr lang="pt-BR" dirty="0"/>
              <a:t>. </a:t>
            </a:r>
            <a:r>
              <a:rPr lang="pt-BR" i="1" dirty="0" err="1"/>
              <a:t>Journal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Computer </a:t>
            </a:r>
            <a:r>
              <a:rPr lang="pt-BR" i="1" dirty="0" err="1"/>
              <a:t>Applications</a:t>
            </a:r>
            <a:r>
              <a:rPr lang="pt-BR" i="1" dirty="0"/>
              <a:t> in </a:t>
            </a:r>
            <a:r>
              <a:rPr lang="pt-BR" i="1" dirty="0" err="1"/>
              <a:t>Archaeology</a:t>
            </a:r>
            <a:r>
              <a:rPr lang="pt-BR" dirty="0"/>
              <a:t>, 3(1), pp.151–169. DOI: </a:t>
            </a:r>
            <a:r>
              <a:rPr lang="pt-BR" dirty="0">
                <a:hlinkClick r:id="rId3"/>
              </a:rPr>
              <a:t>http://doi.org/10.5334/jcaa.45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8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1-km Biomass estimates aided by orbital LiDAR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57" y="2181786"/>
            <a:ext cx="11044550" cy="437141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702300" y="15354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dirty="0" err="1"/>
              <a:t>Saatchi</a:t>
            </a:r>
            <a:r>
              <a:rPr lang="pt-BR" dirty="0"/>
              <a:t> et al. (2011). </a:t>
            </a:r>
            <a:r>
              <a:rPr lang="en-US" dirty="0"/>
              <a:t>Benchmark map of forest carbon stocks in tropical regions across three continents. PNAS.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021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96087BF-BCE0-454E-B9C5-88D132CB7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84" r="2716" b="10808"/>
          <a:stretch/>
        </p:blipFill>
        <p:spPr>
          <a:xfrm>
            <a:off x="781400" y="116114"/>
            <a:ext cx="5198485" cy="204651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F73081-07EE-4E03-B805-20CE0E38521B}"/>
              </a:ext>
            </a:extLst>
          </p:cNvPr>
          <p:cNvSpPr txBox="1"/>
          <p:nvPr/>
        </p:nvSpPr>
        <p:spPr>
          <a:xfrm>
            <a:off x="9207222" y="2826973"/>
            <a:ext cx="27380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30-m spatial resolution global forest canopy height map was developed through the integration of the Global Ecosystem Dynamics Investigation (</a:t>
            </a:r>
            <a:r>
              <a:rPr lang="en-US" b="0" i="0" u="none" strike="noStrike" dirty="0">
                <a:solidFill>
                  <a:srgbClr val="205389"/>
                </a:solidFill>
                <a:effectLst/>
                <a:latin typeface="Open Sans"/>
                <a:hlinkClick r:id="rId3"/>
              </a:rPr>
              <a:t>GEDI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) lidar forest structure measurements and Landsat analysis-ready data time-series.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B335E91-22C8-46B9-AEF6-5EA6BA821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15" y="2180164"/>
            <a:ext cx="8795607" cy="45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4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05" y="1418782"/>
            <a:ext cx="11244851" cy="481922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Orbital lidar IceSat-2 – </a:t>
            </a:r>
            <a:r>
              <a:rPr lang="pt-BR" dirty="0" err="1"/>
              <a:t>transect</a:t>
            </a:r>
            <a:r>
              <a:rPr lang="pt-BR" dirty="0"/>
              <a:t> </a:t>
            </a:r>
            <a:r>
              <a:rPr lang="pt-BR" dirty="0" err="1"/>
              <a:t>example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148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GEDI - Global </a:t>
            </a:r>
            <a:r>
              <a:rPr lang="pt-BR" dirty="0" err="1"/>
              <a:t>vegetation</a:t>
            </a:r>
            <a:r>
              <a:rPr lang="pt-BR" dirty="0"/>
              <a:t> </a:t>
            </a:r>
            <a:r>
              <a:rPr lang="pt-BR" dirty="0" err="1"/>
              <a:t>height</a:t>
            </a:r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20" y="1836098"/>
            <a:ext cx="10578062" cy="38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Fire</a:t>
            </a:r>
            <a:r>
              <a:rPr lang="pt-BR" dirty="0"/>
              <a:t> </a:t>
            </a:r>
            <a:r>
              <a:rPr lang="pt-BR" dirty="0" err="1"/>
              <a:t>impacts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biomass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34160"/>
            <a:ext cx="5762625" cy="4642803"/>
          </a:xfrm>
        </p:spPr>
        <p:txBody>
          <a:bodyPr>
            <a:normAutofit/>
          </a:bodyPr>
          <a:lstStyle/>
          <a:p>
            <a:r>
              <a:rPr lang="en-US" dirty="0"/>
              <a:t>“Even ten years after the ﬁre event, there was no complete recovery of the height and biomass of the burned areas” (Sato et al. 2016)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900" y="360854"/>
            <a:ext cx="4888975" cy="639327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68900" y="543923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dirty="0"/>
              <a:t>Sato, L.Y.; Gomes, V.C.F.; </a:t>
            </a:r>
            <a:r>
              <a:rPr lang="pt-BR" dirty="0" err="1"/>
              <a:t>Shimabukuro</a:t>
            </a:r>
            <a:r>
              <a:rPr lang="pt-BR" dirty="0"/>
              <a:t>, Y.E.; Keller, M.; Arai, E.; Dos-Santos, M.N.; Brown, I.F.; Aragão, L.E.O.C. Post-</a:t>
            </a:r>
            <a:r>
              <a:rPr lang="pt-BR" dirty="0" err="1"/>
              <a:t>Fire</a:t>
            </a:r>
            <a:r>
              <a:rPr lang="pt-BR" dirty="0"/>
              <a:t> </a:t>
            </a:r>
            <a:r>
              <a:rPr lang="pt-BR" dirty="0" err="1"/>
              <a:t>Changes</a:t>
            </a:r>
            <a:r>
              <a:rPr lang="pt-BR" dirty="0"/>
              <a:t> in Forest </a:t>
            </a:r>
            <a:r>
              <a:rPr lang="pt-BR" dirty="0" err="1"/>
              <a:t>Biomass</a:t>
            </a:r>
            <a:r>
              <a:rPr lang="pt-BR" dirty="0"/>
              <a:t> </a:t>
            </a:r>
            <a:r>
              <a:rPr lang="pt-BR" dirty="0" err="1"/>
              <a:t>Retrieved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Airborne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 in </a:t>
            </a:r>
            <a:r>
              <a:rPr lang="pt-BR" dirty="0" err="1"/>
              <a:t>Amazonia</a:t>
            </a:r>
            <a:r>
              <a:rPr lang="pt-BR" dirty="0"/>
              <a:t>. </a:t>
            </a:r>
            <a:r>
              <a:rPr lang="pt-BR" i="1" dirty="0"/>
              <a:t>Remote </a:t>
            </a:r>
            <a:r>
              <a:rPr lang="pt-BR" i="1" dirty="0" err="1"/>
              <a:t>Sens</a:t>
            </a:r>
            <a:r>
              <a:rPr lang="pt-BR" i="1" dirty="0"/>
              <a:t>.</a:t>
            </a:r>
            <a:r>
              <a:rPr lang="pt-BR" dirty="0"/>
              <a:t> </a:t>
            </a:r>
            <a:r>
              <a:rPr lang="pt-BR" b="1" dirty="0"/>
              <a:t>2016</a:t>
            </a:r>
            <a:r>
              <a:rPr lang="pt-BR" dirty="0"/>
              <a:t>, </a:t>
            </a:r>
            <a:r>
              <a:rPr lang="pt-BR" i="1" dirty="0"/>
              <a:t>8</a:t>
            </a:r>
            <a:r>
              <a:rPr lang="pt-BR" dirty="0"/>
              <a:t>, 839.</a:t>
            </a:r>
          </a:p>
        </p:txBody>
      </p:sp>
    </p:spTree>
    <p:extLst>
      <p:ext uri="{BB962C8B-B14F-4D97-AF65-F5344CB8AC3E}">
        <p14:creationId xmlns:p14="http://schemas.microsoft.com/office/powerpoint/2010/main" val="108292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Human modified forests: carbon source or sinks?</a:t>
            </a:r>
            <a:br>
              <a:rPr lang="pt-BR" sz="4000" dirty="0"/>
            </a:br>
            <a:r>
              <a:rPr lang="pt-BR" sz="3200" i="1" dirty="0"/>
              <a:t>Application of multi-temporal LiDAR</a:t>
            </a:r>
            <a:endParaRPr lang="pt-BR" sz="4000" i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907396" y="5761464"/>
            <a:ext cx="106162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Moura, Y.M.; </a:t>
            </a:r>
            <a:r>
              <a:rPr lang="pt-BR" dirty="0" err="1"/>
              <a:t>Balzter</a:t>
            </a:r>
            <a:r>
              <a:rPr lang="pt-BR" dirty="0"/>
              <a:t>, H.; Galvão, L.S.; </a:t>
            </a:r>
            <a:r>
              <a:rPr lang="pt-BR" dirty="0" err="1"/>
              <a:t>Dalagnol</a:t>
            </a:r>
            <a:r>
              <a:rPr lang="pt-BR" dirty="0"/>
              <a:t>, R.; Espírito-Santo, F.; Santos, E.G.; Garcia, M.; Bispo, P.C.; Oliveira, R.C.; </a:t>
            </a:r>
            <a:r>
              <a:rPr lang="pt-BR" dirty="0" err="1"/>
              <a:t>Shimabukuro</a:t>
            </a:r>
            <a:r>
              <a:rPr lang="pt-BR" dirty="0"/>
              <a:t>, Y.E. </a:t>
            </a:r>
            <a:r>
              <a:rPr lang="pt-BR" dirty="0" err="1"/>
              <a:t>Carbon</a:t>
            </a:r>
            <a:r>
              <a:rPr lang="pt-BR" dirty="0"/>
              <a:t> Dynamics in a </a:t>
            </a:r>
            <a:r>
              <a:rPr lang="pt-BR" dirty="0" err="1"/>
              <a:t>Human-Modified</a:t>
            </a:r>
            <a:r>
              <a:rPr lang="pt-BR" dirty="0"/>
              <a:t> Tropical Forest: A Case </a:t>
            </a:r>
            <a:r>
              <a:rPr lang="pt-BR" dirty="0" err="1"/>
              <a:t>Study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</a:t>
            </a:r>
            <a:r>
              <a:rPr lang="pt-BR" dirty="0" err="1"/>
              <a:t>Multi-Temporal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 Data. </a:t>
            </a:r>
            <a:r>
              <a:rPr lang="pt-BR" i="1" dirty="0"/>
              <a:t>Remote </a:t>
            </a:r>
            <a:r>
              <a:rPr lang="pt-BR" i="1" dirty="0" err="1"/>
              <a:t>Sens</a:t>
            </a:r>
            <a:r>
              <a:rPr lang="pt-BR" i="1" dirty="0"/>
              <a:t>.</a:t>
            </a:r>
            <a:r>
              <a:rPr lang="pt-BR" dirty="0"/>
              <a:t> </a:t>
            </a:r>
            <a:r>
              <a:rPr lang="pt-BR" b="1" dirty="0"/>
              <a:t>2020</a:t>
            </a:r>
            <a:r>
              <a:rPr lang="pt-BR" dirty="0"/>
              <a:t>, </a:t>
            </a:r>
            <a:r>
              <a:rPr lang="pt-BR" i="1" dirty="0"/>
              <a:t>12</a:t>
            </a:r>
            <a:r>
              <a:rPr lang="pt-BR" dirty="0"/>
              <a:t>, 430.</a:t>
            </a:r>
            <a:endParaRPr lang="pt-BR" sz="2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220" y="1762760"/>
            <a:ext cx="5491797" cy="37427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01" y="1554163"/>
            <a:ext cx="5696124" cy="3636962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6377225" y="1762760"/>
            <a:ext cx="3652600" cy="374275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065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93" y="1204486"/>
            <a:ext cx="8369507" cy="54143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9982" y="0"/>
            <a:ext cx="10909618" cy="1325563"/>
          </a:xfrm>
        </p:spPr>
        <p:txBody>
          <a:bodyPr>
            <a:normAutofit/>
          </a:bodyPr>
          <a:lstStyle/>
          <a:p>
            <a:r>
              <a:rPr lang="pt-BR" sz="4000" dirty="0" err="1"/>
              <a:t>Detecting</a:t>
            </a:r>
            <a:r>
              <a:rPr lang="pt-BR" sz="4000" dirty="0"/>
              <a:t> individual </a:t>
            </a:r>
            <a:r>
              <a:rPr lang="pt-BR" sz="4000" dirty="0" err="1"/>
              <a:t>tree</a:t>
            </a:r>
            <a:r>
              <a:rPr lang="pt-BR" sz="4000" dirty="0"/>
              <a:t> </a:t>
            </a:r>
            <a:r>
              <a:rPr lang="pt-BR" sz="4000" dirty="0" err="1"/>
              <a:t>loss</a:t>
            </a:r>
            <a:r>
              <a:rPr lang="pt-BR" sz="4000" dirty="0"/>
              <a:t> </a:t>
            </a:r>
            <a:r>
              <a:rPr lang="pt-BR" sz="4000" dirty="0" err="1"/>
              <a:t>from</a:t>
            </a:r>
            <a:r>
              <a:rPr lang="pt-BR" sz="4000" dirty="0"/>
              <a:t> </a:t>
            </a:r>
            <a:r>
              <a:rPr lang="pt-BR" sz="4000" dirty="0" err="1"/>
              <a:t>selective</a:t>
            </a:r>
            <a:r>
              <a:rPr lang="pt-BR" sz="4000" dirty="0"/>
              <a:t> </a:t>
            </a:r>
            <a:r>
              <a:rPr lang="pt-BR" sz="4000" dirty="0" err="1"/>
              <a:t>logging</a:t>
            </a:r>
            <a:endParaRPr lang="pt-BR" sz="4000" dirty="0"/>
          </a:p>
        </p:txBody>
      </p:sp>
      <p:sp>
        <p:nvSpPr>
          <p:cNvPr id="9" name="Retângulo 8"/>
          <p:cNvSpPr/>
          <p:nvPr/>
        </p:nvSpPr>
        <p:spPr>
          <a:xfrm>
            <a:off x="758825" y="3634085"/>
            <a:ext cx="29136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err="1"/>
              <a:t>Dalagnol</a:t>
            </a:r>
            <a:r>
              <a:rPr lang="pt-BR" dirty="0"/>
              <a:t>, R.; Phillips, O.L.; </a:t>
            </a:r>
            <a:r>
              <a:rPr lang="pt-BR" dirty="0" err="1"/>
              <a:t>Gloor</a:t>
            </a:r>
            <a:r>
              <a:rPr lang="pt-BR" dirty="0"/>
              <a:t>, E.; Galvão, L.S.; Wagner, F.H.; </a:t>
            </a:r>
            <a:r>
              <a:rPr lang="pt-BR" dirty="0" err="1"/>
              <a:t>Locks</a:t>
            </a:r>
            <a:r>
              <a:rPr lang="pt-BR" dirty="0"/>
              <a:t>, C.J.; Aragão, L.E.O.C. </a:t>
            </a:r>
            <a:r>
              <a:rPr lang="pt-BR" dirty="0" err="1"/>
              <a:t>Quantifying</a:t>
            </a:r>
            <a:r>
              <a:rPr lang="pt-BR" dirty="0"/>
              <a:t> </a:t>
            </a:r>
            <a:r>
              <a:rPr lang="pt-BR" dirty="0" err="1"/>
              <a:t>Canopy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Loss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Gap Recovery in Tropical </a:t>
            </a:r>
            <a:r>
              <a:rPr lang="pt-BR" dirty="0" err="1"/>
              <a:t>Forests</a:t>
            </a:r>
            <a:r>
              <a:rPr lang="pt-BR" dirty="0"/>
              <a:t> </a:t>
            </a:r>
            <a:r>
              <a:rPr lang="pt-BR" dirty="0" err="1"/>
              <a:t>under</a:t>
            </a:r>
            <a:r>
              <a:rPr lang="pt-BR" dirty="0"/>
              <a:t> </a:t>
            </a:r>
            <a:r>
              <a:rPr lang="pt-BR" dirty="0" err="1"/>
              <a:t>Low-Intensity</a:t>
            </a:r>
            <a:r>
              <a:rPr lang="pt-BR" dirty="0"/>
              <a:t> </a:t>
            </a:r>
            <a:r>
              <a:rPr lang="pt-BR" dirty="0" err="1"/>
              <a:t>Logging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VHR </a:t>
            </a:r>
            <a:r>
              <a:rPr lang="pt-BR" dirty="0" err="1"/>
              <a:t>Satellite</a:t>
            </a:r>
            <a:r>
              <a:rPr lang="pt-BR" dirty="0"/>
              <a:t> </a:t>
            </a:r>
            <a:r>
              <a:rPr lang="pt-BR" dirty="0" err="1"/>
              <a:t>Imagery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Airborne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. </a:t>
            </a:r>
            <a:r>
              <a:rPr lang="pt-BR" i="1" dirty="0"/>
              <a:t>Remote </a:t>
            </a:r>
            <a:r>
              <a:rPr lang="pt-BR" i="1" dirty="0" err="1"/>
              <a:t>Sens</a:t>
            </a:r>
            <a:r>
              <a:rPr lang="pt-BR" i="1" dirty="0"/>
              <a:t>.</a:t>
            </a:r>
            <a:r>
              <a:rPr lang="pt-BR" dirty="0"/>
              <a:t> </a:t>
            </a:r>
            <a:r>
              <a:rPr lang="pt-BR" b="1" dirty="0"/>
              <a:t>2019</a:t>
            </a:r>
            <a:r>
              <a:rPr lang="pt-BR" dirty="0"/>
              <a:t>, </a:t>
            </a:r>
            <a:r>
              <a:rPr lang="pt-BR" i="1" dirty="0"/>
              <a:t>11</a:t>
            </a:r>
            <a:r>
              <a:rPr lang="pt-BR" dirty="0"/>
              <a:t>, 817.</a:t>
            </a:r>
          </a:p>
        </p:txBody>
      </p:sp>
      <p:cxnSp>
        <p:nvCxnSpPr>
          <p:cNvPr id="4" name="Conector de Seta Reta 3"/>
          <p:cNvCxnSpPr/>
          <p:nvPr/>
        </p:nvCxnSpPr>
        <p:spPr>
          <a:xfrm flipH="1" flipV="1">
            <a:off x="3822493" y="2038350"/>
            <a:ext cx="1863932" cy="666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524958" y="1853684"/>
            <a:ext cx="129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0000"/>
                </a:solidFill>
              </a:rPr>
              <a:t>Logged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tree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16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Short course goal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Give an overview of airborne LiDAR data and processing</a:t>
            </a:r>
          </a:p>
          <a:p>
            <a:pPr lvl="1"/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?</a:t>
            </a:r>
          </a:p>
          <a:p>
            <a:pPr lvl="1"/>
            <a:r>
              <a:rPr lang="pt-BR" dirty="0"/>
              <a:t>Why use LiDAR?</a:t>
            </a:r>
          </a:p>
          <a:p>
            <a:pPr lvl="1"/>
            <a:r>
              <a:rPr lang="pt-BR" dirty="0"/>
              <a:t>Where to obtain data?</a:t>
            </a:r>
          </a:p>
          <a:p>
            <a:pPr lvl="1"/>
            <a:r>
              <a:rPr lang="pt-BR" dirty="0"/>
              <a:t>How to use the data?</a:t>
            </a:r>
          </a:p>
          <a:p>
            <a:pPr lvl="2"/>
            <a:r>
              <a:rPr lang="pt-BR" dirty="0"/>
              <a:t>Processing demonstration with R codes in the repository </a:t>
            </a:r>
            <a:r>
              <a:rPr lang="pt-BR" b="1" i="1" dirty="0"/>
              <a:t>https://github.com/ricds/lidar_class</a:t>
            </a:r>
            <a:r>
              <a:rPr lang="pt-BR" i="1" dirty="0"/>
              <a:t> 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658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Spatial</a:t>
            </a:r>
            <a:r>
              <a:rPr lang="pt-BR" dirty="0"/>
              <a:t> &amp; temporal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plant</a:t>
            </a:r>
            <a:r>
              <a:rPr lang="pt-BR" dirty="0"/>
              <a:t> </a:t>
            </a:r>
            <a:r>
              <a:rPr lang="pt-BR" dirty="0" err="1"/>
              <a:t>species</a:t>
            </a:r>
            <a:endParaRPr lang="pt-BR" dirty="0"/>
          </a:p>
        </p:txBody>
      </p:sp>
      <p:sp>
        <p:nvSpPr>
          <p:cNvPr id="19" name="Retângulo 18"/>
          <p:cNvSpPr/>
          <p:nvPr/>
        </p:nvSpPr>
        <p:spPr>
          <a:xfrm>
            <a:off x="737839" y="1226199"/>
            <a:ext cx="103968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Canopy palm trees detection using airborne LiDAR data and deep learning (Dalagnol et al., 2022)</a:t>
            </a:r>
            <a:endParaRPr lang="pt-BR" sz="2400" dirty="0"/>
          </a:p>
        </p:txBody>
      </p:sp>
      <p:grpSp>
        <p:nvGrpSpPr>
          <p:cNvPr id="9" name="Agrupar 8"/>
          <p:cNvGrpSpPr/>
          <p:nvPr/>
        </p:nvGrpSpPr>
        <p:grpSpPr>
          <a:xfrm>
            <a:off x="1998866" y="2104821"/>
            <a:ext cx="9646716" cy="4781977"/>
            <a:chOff x="1998866" y="2057196"/>
            <a:chExt cx="9646716" cy="4781977"/>
          </a:xfrm>
        </p:grpSpPr>
        <p:grpSp>
          <p:nvGrpSpPr>
            <p:cNvPr id="3" name="Agrupar 2"/>
            <p:cNvGrpSpPr/>
            <p:nvPr/>
          </p:nvGrpSpPr>
          <p:grpSpPr>
            <a:xfrm>
              <a:off x="6444661" y="2057196"/>
              <a:ext cx="5200921" cy="4781977"/>
              <a:chOff x="6444661" y="2057196"/>
              <a:chExt cx="5200921" cy="4781977"/>
            </a:xfrm>
          </p:grpSpPr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44661" y="2057196"/>
                <a:ext cx="5200921" cy="4251236"/>
              </a:xfrm>
              <a:prstGeom prst="rect">
                <a:avLst/>
              </a:prstGeom>
            </p:spPr>
          </p:pic>
          <p:sp>
            <p:nvSpPr>
              <p:cNvPr id="15" name="CaixaDeTexto 14"/>
              <p:cNvSpPr txBox="1"/>
              <p:nvPr/>
            </p:nvSpPr>
            <p:spPr>
              <a:xfrm>
                <a:off x="9609227" y="5662101"/>
                <a:ext cx="195822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pt-BR" dirty="0" err="1">
                    <a:solidFill>
                      <a:srgbClr val="FF0000"/>
                    </a:solidFill>
                  </a:rPr>
                  <a:t>Red</a:t>
                </a:r>
                <a:r>
                  <a:rPr lang="pt-BR" dirty="0">
                    <a:solidFill>
                      <a:schemeClr val="bg1"/>
                    </a:solidFill>
                  </a:rPr>
                  <a:t> = manual</a:t>
                </a:r>
              </a:p>
              <a:p>
                <a:r>
                  <a:rPr lang="pt-BR" dirty="0" err="1">
                    <a:solidFill>
                      <a:srgbClr val="FFFF00"/>
                    </a:solidFill>
                  </a:rPr>
                  <a:t>Yellow</a:t>
                </a:r>
                <a:r>
                  <a:rPr lang="pt-BR" dirty="0">
                    <a:solidFill>
                      <a:schemeClr val="bg1"/>
                    </a:solidFill>
                  </a:rPr>
                  <a:t> = </a:t>
                </a:r>
                <a:r>
                  <a:rPr lang="pt-BR" dirty="0" err="1">
                    <a:solidFill>
                      <a:schemeClr val="bg1"/>
                    </a:solidFill>
                  </a:rPr>
                  <a:t>automatic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Chave Direita 16"/>
              <p:cNvSpPr/>
              <p:nvPr/>
            </p:nvSpPr>
            <p:spPr>
              <a:xfrm rot="5400000">
                <a:off x="8938954" y="5725303"/>
                <a:ext cx="69343" cy="1304679"/>
              </a:xfrm>
              <a:prstGeom prst="rightBrace">
                <a:avLst>
                  <a:gd name="adj1" fmla="val 57252"/>
                  <a:gd name="adj2" fmla="val 4875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" name="CaixaDeTexto 17"/>
              <p:cNvSpPr txBox="1"/>
              <p:nvPr/>
            </p:nvSpPr>
            <p:spPr>
              <a:xfrm>
                <a:off x="8410650" y="6469841"/>
                <a:ext cx="11259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50 </a:t>
                </a:r>
                <a:r>
                  <a:rPr lang="pt-BR" dirty="0" err="1"/>
                  <a:t>meters</a:t>
                </a:r>
                <a:endParaRPr lang="pt-BR" dirty="0"/>
              </a:p>
            </p:txBody>
          </p:sp>
        </p:grpSp>
        <p:pic>
          <p:nvPicPr>
            <p:cNvPr id="3074" name="Picture 2" descr="Euterpe eduli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866" y="2235461"/>
              <a:ext cx="2430259" cy="40729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Conector reto 4"/>
            <p:cNvCxnSpPr/>
            <p:nvPr/>
          </p:nvCxnSpPr>
          <p:spPr>
            <a:xfrm flipV="1">
              <a:off x="4333875" y="4029076"/>
              <a:ext cx="3638550" cy="21526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4299150" y="2314575"/>
              <a:ext cx="3638550" cy="1390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062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DTM – </a:t>
            </a:r>
            <a:r>
              <a:rPr lang="pt-BR" dirty="0" err="1"/>
              <a:t>Microtopography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</p:spTree>
    <p:extLst>
      <p:ext uri="{BB962C8B-B14F-4D97-AF65-F5344CB8AC3E}">
        <p14:creationId xmlns:p14="http://schemas.microsoft.com/office/powerpoint/2010/main" val="76760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TPI – </a:t>
            </a:r>
            <a:r>
              <a:rPr lang="pt-BR" dirty="0" err="1"/>
              <a:t>Topographic</a:t>
            </a:r>
            <a:r>
              <a:rPr lang="pt-BR" dirty="0"/>
              <a:t> Position Index (</a:t>
            </a:r>
            <a:r>
              <a:rPr lang="pt-BR" dirty="0" err="1"/>
              <a:t>normalized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mean</a:t>
            </a:r>
            <a:r>
              <a:rPr lang="pt-BR" dirty="0"/>
              <a:t> </a:t>
            </a:r>
            <a:r>
              <a:rPr lang="pt-BR" dirty="0" err="1"/>
              <a:t>elevation</a:t>
            </a:r>
            <a:r>
              <a:rPr lang="pt-BR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  <p:sp>
        <p:nvSpPr>
          <p:cNvPr id="3" name="Retângulo 2"/>
          <p:cNvSpPr/>
          <p:nvPr/>
        </p:nvSpPr>
        <p:spPr>
          <a:xfrm>
            <a:off x="1839310" y="6176963"/>
            <a:ext cx="10047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De </a:t>
            </a:r>
            <a:r>
              <a:rPr lang="pt-BR" dirty="0" err="1"/>
              <a:t>Reu</a:t>
            </a:r>
            <a:r>
              <a:rPr lang="pt-BR" dirty="0"/>
              <a:t>, J., J. </a:t>
            </a:r>
            <a:r>
              <a:rPr lang="pt-BR" dirty="0" err="1"/>
              <a:t>Bourgeois</a:t>
            </a:r>
            <a:r>
              <a:rPr lang="pt-BR" dirty="0"/>
              <a:t>, M. </a:t>
            </a:r>
            <a:r>
              <a:rPr lang="pt-BR" dirty="0" err="1"/>
              <a:t>Bats</a:t>
            </a:r>
            <a:r>
              <a:rPr lang="pt-BR" dirty="0"/>
              <a:t>, A. </a:t>
            </a:r>
            <a:r>
              <a:rPr lang="pt-BR" dirty="0" err="1"/>
              <a:t>Zwertvaegher</a:t>
            </a:r>
            <a:r>
              <a:rPr lang="pt-BR" dirty="0"/>
              <a:t>, V. </a:t>
            </a:r>
            <a:r>
              <a:rPr lang="pt-BR" dirty="0" err="1"/>
              <a:t>Gelorini</a:t>
            </a:r>
            <a:r>
              <a:rPr lang="pt-BR" dirty="0"/>
              <a:t>, et al., (2014) </a:t>
            </a:r>
            <a:r>
              <a:rPr lang="pt-BR" dirty="0" err="1"/>
              <a:t>Application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topographic</a:t>
            </a:r>
            <a:r>
              <a:rPr lang="pt-BR" dirty="0"/>
              <a:t> position index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heterogeneous</a:t>
            </a:r>
            <a:r>
              <a:rPr lang="pt-BR" dirty="0"/>
              <a:t> </a:t>
            </a:r>
            <a:r>
              <a:rPr lang="pt-BR" dirty="0" err="1"/>
              <a:t>landscapes</a:t>
            </a:r>
            <a:r>
              <a:rPr lang="pt-BR" dirty="0"/>
              <a:t>. </a:t>
            </a:r>
            <a:r>
              <a:rPr lang="pt-BR" dirty="0" err="1"/>
              <a:t>Geomorphology</a:t>
            </a:r>
            <a:r>
              <a:rPr lang="pt-BR" dirty="0"/>
              <a:t>, 186:39-49.</a:t>
            </a:r>
          </a:p>
        </p:txBody>
      </p:sp>
    </p:spTree>
    <p:extLst>
      <p:ext uri="{BB962C8B-B14F-4D97-AF65-F5344CB8AC3E}">
        <p14:creationId xmlns:p14="http://schemas.microsoft.com/office/powerpoint/2010/main" val="1153389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Landforms</a:t>
            </a:r>
            <a:r>
              <a:rPr lang="pt-BR" dirty="0"/>
              <a:t> (TPI + </a:t>
            </a:r>
            <a:r>
              <a:rPr lang="pt-BR" dirty="0" err="1"/>
              <a:t>Slope</a:t>
            </a:r>
            <a:r>
              <a:rPr lang="pt-BR" dirty="0"/>
              <a:t>)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41" y="1825625"/>
            <a:ext cx="7971917" cy="4351338"/>
          </a:xfrm>
        </p:spPr>
      </p:pic>
      <p:sp>
        <p:nvSpPr>
          <p:cNvPr id="3" name="Retângulo 2"/>
          <p:cNvSpPr/>
          <p:nvPr/>
        </p:nvSpPr>
        <p:spPr>
          <a:xfrm>
            <a:off x="777766" y="6432997"/>
            <a:ext cx="10625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Extra </a:t>
            </a:r>
            <a:r>
              <a:rPr lang="pt-BR" dirty="0" err="1"/>
              <a:t>info</a:t>
            </a:r>
            <a:r>
              <a:rPr lang="pt-BR" dirty="0"/>
              <a:t> </a:t>
            </a:r>
            <a:r>
              <a:rPr lang="pt-BR" dirty="0" err="1"/>
              <a:t>here</a:t>
            </a:r>
            <a:r>
              <a:rPr lang="pt-BR" dirty="0"/>
              <a:t> (quite </a:t>
            </a:r>
            <a:r>
              <a:rPr lang="pt-BR" dirty="0" err="1"/>
              <a:t>beautiful</a:t>
            </a:r>
            <a:r>
              <a:rPr lang="pt-BR" dirty="0"/>
              <a:t> </a:t>
            </a:r>
            <a:r>
              <a:rPr lang="pt-BR" dirty="0" err="1"/>
              <a:t>images</a:t>
            </a:r>
            <a:r>
              <a:rPr lang="pt-BR" dirty="0"/>
              <a:t>): http://www.jennessent.com/downloads/tpi-poster-tnc_18x22.pdf</a:t>
            </a:r>
          </a:p>
        </p:txBody>
      </p:sp>
    </p:spTree>
    <p:extLst>
      <p:ext uri="{BB962C8B-B14F-4D97-AF65-F5344CB8AC3E}">
        <p14:creationId xmlns:p14="http://schemas.microsoft.com/office/powerpoint/2010/main" val="69529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B20265-BA63-7C22-CCB7-A4A62A376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49"/>
          <a:stretch/>
        </p:blipFill>
        <p:spPr>
          <a:xfrm>
            <a:off x="0" y="0"/>
            <a:ext cx="12192000" cy="6847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BAD2C-12C7-5B84-21EC-2A61657E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Sao Paulo City – fully covered by lidar in 2017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E00BA-2666-8A51-78E4-CFEACCB11E2E}"/>
              </a:ext>
            </a:extLst>
          </p:cNvPr>
          <p:cNvSpPr txBox="1"/>
          <p:nvPr/>
        </p:nvSpPr>
        <p:spPr>
          <a:xfrm>
            <a:off x="1969688" y="5706807"/>
            <a:ext cx="64835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Follow these links to access:</a:t>
            </a:r>
          </a:p>
          <a:p>
            <a:r>
              <a:rPr lang="en-GB" dirty="0">
                <a:solidFill>
                  <a:schemeClr val="bg1"/>
                </a:solidFill>
              </a:rPr>
              <a:t>https://spamlab.github.io/blog/pmsp_lidar_aws/</a:t>
            </a:r>
          </a:p>
          <a:p>
            <a:r>
              <a:rPr lang="en-GB" dirty="0">
                <a:solidFill>
                  <a:schemeClr val="bg1"/>
                </a:solidFill>
              </a:rPr>
              <a:t>https://geosampa.prefeitura.sp.gov.br/PaginasPublicas/_SBC.aspx</a:t>
            </a:r>
          </a:p>
        </p:txBody>
      </p:sp>
    </p:spTree>
    <p:extLst>
      <p:ext uri="{BB962C8B-B14F-4D97-AF65-F5344CB8AC3E}">
        <p14:creationId xmlns:p14="http://schemas.microsoft.com/office/powerpoint/2010/main" val="113956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Also, Terrestrial Laser Scanning (TLS) with exceptional detail !</a:t>
            </a:r>
            <a:br>
              <a:rPr lang="pt-BR" sz="3200" dirty="0"/>
            </a:br>
            <a:r>
              <a:rPr lang="pt-BR" sz="2400" i="1" dirty="0"/>
              <a:t>Note that LiDAR does not have ‘spatial resolution’ but ‘point density’</a:t>
            </a:r>
            <a:endParaRPr lang="pt-BR" sz="3200" i="1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7FB2DB8-E5E0-A3F2-4154-C4099FED2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411" y="1674219"/>
            <a:ext cx="6385453" cy="47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393895-099C-0C6C-ADB8-11F6FFE17F1D}"/>
              </a:ext>
            </a:extLst>
          </p:cNvPr>
          <p:cNvSpPr txBox="1"/>
          <p:nvPr/>
        </p:nvSpPr>
        <p:spPr>
          <a:xfrm>
            <a:off x="843683" y="5892862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https://doi.org/10.1016/j.ophoto.2023.100045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BB204-8F16-66BB-A653-79E597A90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51" y="2102179"/>
            <a:ext cx="4232155" cy="33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82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FE8D1-04BF-64AA-4403-848D1ABA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03E5-082B-7687-DA48-9F9F07868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TLS: Terrestrial Laser Scanning</a:t>
            </a:r>
          </a:p>
          <a:p>
            <a:r>
              <a:rPr lang="en-US" dirty="0"/>
              <a:t>ALS: Airborne Laser Scanning</a:t>
            </a:r>
          </a:p>
          <a:p>
            <a:r>
              <a:rPr lang="en-US" dirty="0"/>
              <a:t>Orbital or Spaceborne LiDAR</a:t>
            </a:r>
          </a:p>
          <a:p>
            <a:r>
              <a:rPr lang="en-US" dirty="0"/>
              <a:t>DLS: Drone Laser Scanning</a:t>
            </a:r>
          </a:p>
          <a:p>
            <a:endParaRPr lang="en-US" dirty="0"/>
          </a:p>
          <a:p>
            <a:r>
              <a:rPr lang="en-US" dirty="0"/>
              <a:t>LAS file</a:t>
            </a:r>
          </a:p>
          <a:p>
            <a:r>
              <a:rPr lang="en-US" dirty="0"/>
              <a:t>LAZ file (zipped)</a:t>
            </a:r>
          </a:p>
          <a:p>
            <a:endParaRPr lang="en-US" dirty="0"/>
          </a:p>
          <a:p>
            <a:r>
              <a:rPr lang="en-US" dirty="0"/>
              <a:t>Point density (pt per m2 or other area unit)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16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367344" y="1162050"/>
            <a:ext cx="4748456" cy="56007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3042" y="1127"/>
            <a:ext cx="10515600" cy="1325563"/>
          </a:xfrm>
        </p:spPr>
        <p:txBody>
          <a:bodyPr/>
          <a:lstStyle/>
          <a:p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airborne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 data in </a:t>
            </a:r>
            <a:r>
              <a:rPr lang="pt-BR" dirty="0" err="1"/>
              <a:t>Brazil</a:t>
            </a:r>
            <a:r>
              <a:rPr lang="pt-BR" dirty="0"/>
              <a:t>?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idx="1"/>
          </p:nvPr>
        </p:nvSpPr>
        <p:spPr>
          <a:xfrm>
            <a:off x="839788" y="1406613"/>
            <a:ext cx="5992812" cy="823912"/>
          </a:xfrm>
        </p:spPr>
        <p:txBody>
          <a:bodyPr anchor="t"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0" dirty="0"/>
              <a:t>Paisagens sustentáveis </a:t>
            </a:r>
            <a:r>
              <a:rPr lang="pt-BR" sz="1900" b="0" dirty="0">
                <a:hlinkClick r:id="rId2"/>
              </a:rPr>
              <a:t>https://www.paisagenslidar.cnptia.embrapa.br/webgis/</a:t>
            </a:r>
            <a:endParaRPr lang="pt-BR" b="0" dirty="0"/>
          </a:p>
        </p:txBody>
      </p:sp>
      <p:sp>
        <p:nvSpPr>
          <p:cNvPr id="11" name="Espaço Reservado para Texto 10"/>
          <p:cNvSpPr>
            <a:spLocks noGrp="1"/>
          </p:cNvSpPr>
          <p:nvPr>
            <p:ph type="body" sz="quarter" idx="3"/>
          </p:nvPr>
        </p:nvSpPr>
        <p:spPr>
          <a:xfrm>
            <a:off x="7897957" y="1403525"/>
            <a:ext cx="4055918" cy="1205255"/>
          </a:xfrm>
        </p:spPr>
        <p:txBody>
          <a:bodyPr anchor="t">
            <a:normAutofit fontScale="92500" lnSpcReduction="10000"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pt-BR" b="0" dirty="0"/>
              <a:t>EBA Project INPE/CCST</a:t>
            </a:r>
          </a:p>
          <a:p>
            <a:pPr algn="r"/>
            <a:r>
              <a:rPr lang="pt-BR" b="0" dirty="0"/>
              <a:t>Dr. Jean </a:t>
            </a:r>
            <a:r>
              <a:rPr lang="pt-BR" b="0" dirty="0" err="1"/>
              <a:t>Ometto</a:t>
            </a:r>
            <a:endParaRPr lang="pt-BR" b="0" dirty="0"/>
          </a:p>
          <a:p>
            <a:pPr algn="r"/>
            <a:r>
              <a:rPr lang="pt-BR" b="0" dirty="0"/>
              <a:t>900+ transects across Br. </a:t>
            </a:r>
            <a:r>
              <a:rPr lang="pt-BR" b="0" dirty="0" err="1"/>
              <a:t>Amazon</a:t>
            </a:r>
            <a:endParaRPr lang="pt-BR" b="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310448"/>
            <a:ext cx="3810390" cy="4102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64" y="5286680"/>
            <a:ext cx="1867161" cy="101931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464" y="4241252"/>
            <a:ext cx="2005206" cy="75368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663" y="2608781"/>
            <a:ext cx="4275577" cy="3803669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839789" y="1162050"/>
            <a:ext cx="6365630" cy="5600700"/>
          </a:xfrm>
          <a:prstGeom prst="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Nuvem 12"/>
          <p:cNvSpPr/>
          <p:nvPr/>
        </p:nvSpPr>
        <p:spPr>
          <a:xfrm>
            <a:off x="5150434" y="2495550"/>
            <a:ext cx="1822036" cy="13144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  <a:p>
            <a:pPr algn="ctr"/>
            <a:r>
              <a:rPr lang="pt-BR" sz="1600" dirty="0" err="1"/>
              <a:t>Several</a:t>
            </a:r>
            <a:r>
              <a:rPr lang="pt-BR" sz="1600" dirty="0"/>
              <a:t> sites </a:t>
            </a:r>
            <a:r>
              <a:rPr lang="pt-BR" sz="1600" dirty="0" err="1"/>
              <a:t>with</a:t>
            </a:r>
            <a:r>
              <a:rPr lang="pt-BR" sz="1600" dirty="0"/>
              <a:t> </a:t>
            </a:r>
            <a:r>
              <a:rPr lang="pt-BR" sz="1600" dirty="0" err="1"/>
              <a:t>repeated</a:t>
            </a:r>
            <a:r>
              <a:rPr lang="pt-BR" sz="1600" dirty="0"/>
              <a:t> </a:t>
            </a:r>
            <a:r>
              <a:rPr lang="pt-BR" sz="1600" dirty="0" err="1"/>
              <a:t>LiDAR</a:t>
            </a:r>
            <a:endParaRPr lang="pt-BR" sz="1600" dirty="0"/>
          </a:p>
          <a:p>
            <a:pPr algn="ctr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76724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are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sources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orbital </a:t>
            </a:r>
            <a:r>
              <a:rPr lang="pt-BR" dirty="0" err="1"/>
              <a:t>LiDAR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IceSat</a:t>
            </a:r>
            <a:r>
              <a:rPr lang="pt-BR" dirty="0"/>
              <a:t> (</a:t>
            </a:r>
            <a:r>
              <a:rPr lang="en-US" dirty="0"/>
              <a:t>Ice, Cloud and land Elevation Satellite)</a:t>
            </a:r>
            <a:r>
              <a:rPr lang="pt-BR" dirty="0"/>
              <a:t> GLAS (</a:t>
            </a:r>
            <a:r>
              <a:rPr lang="pt-BR" dirty="0" err="1"/>
              <a:t>Geoscience</a:t>
            </a:r>
            <a:r>
              <a:rPr lang="pt-BR" dirty="0"/>
              <a:t> Laser </a:t>
            </a:r>
            <a:r>
              <a:rPr lang="pt-BR" dirty="0" err="1"/>
              <a:t>Altimeter</a:t>
            </a:r>
            <a:r>
              <a:rPr lang="pt-BR" dirty="0"/>
              <a:t> System)</a:t>
            </a:r>
          </a:p>
          <a:p>
            <a:pPr lvl="1"/>
            <a:r>
              <a:rPr lang="pt-BR" dirty="0"/>
              <a:t>Data </a:t>
            </a:r>
            <a:r>
              <a:rPr lang="pt-BR" dirty="0" err="1"/>
              <a:t>from</a:t>
            </a:r>
            <a:r>
              <a:rPr lang="pt-BR" dirty="0"/>
              <a:t> 2003 </a:t>
            </a:r>
            <a:r>
              <a:rPr lang="pt-BR" dirty="0" err="1"/>
              <a:t>to</a:t>
            </a:r>
            <a:r>
              <a:rPr lang="pt-BR" dirty="0"/>
              <a:t> 2009</a:t>
            </a:r>
          </a:p>
          <a:p>
            <a:pPr lvl="1"/>
            <a:r>
              <a:rPr lang="pt-BR" dirty="0">
                <a:hlinkClick r:id="rId2"/>
              </a:rPr>
              <a:t>https://icesat.gsfc.nasa.gov/icesat/glas.php</a:t>
            </a:r>
            <a:endParaRPr lang="pt-BR" dirty="0"/>
          </a:p>
          <a:p>
            <a:r>
              <a:rPr lang="pt-BR" dirty="0"/>
              <a:t>IceSat-2</a:t>
            </a:r>
          </a:p>
          <a:p>
            <a:pPr lvl="1"/>
            <a:r>
              <a:rPr lang="pt-BR" dirty="0"/>
              <a:t>Data </a:t>
            </a:r>
            <a:r>
              <a:rPr lang="pt-BR" dirty="0" err="1"/>
              <a:t>from</a:t>
            </a:r>
            <a:r>
              <a:rPr lang="pt-BR" dirty="0"/>
              <a:t> 2018/2019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today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https://icesat-2.gsfc.nasa.gov</a:t>
            </a:r>
            <a:endParaRPr lang="pt-BR" dirty="0"/>
          </a:p>
          <a:p>
            <a:r>
              <a:rPr lang="pt-BR" dirty="0"/>
              <a:t>GEDI (Global </a:t>
            </a:r>
            <a:r>
              <a:rPr lang="pt-BR" dirty="0" err="1"/>
              <a:t>Ecosystem</a:t>
            </a:r>
            <a:r>
              <a:rPr lang="pt-BR" dirty="0"/>
              <a:t> Dynamics </a:t>
            </a:r>
            <a:r>
              <a:rPr lang="pt-BR" dirty="0" err="1"/>
              <a:t>Investigation</a:t>
            </a:r>
            <a:r>
              <a:rPr lang="pt-BR" dirty="0"/>
              <a:t>) </a:t>
            </a:r>
            <a:r>
              <a:rPr lang="pt-BR" dirty="0" err="1"/>
              <a:t>onboard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ISS (</a:t>
            </a:r>
            <a:r>
              <a:rPr lang="pt-BR" dirty="0" err="1"/>
              <a:t>International</a:t>
            </a:r>
            <a:r>
              <a:rPr lang="pt-BR" dirty="0"/>
              <a:t> Space </a:t>
            </a:r>
            <a:r>
              <a:rPr lang="pt-BR" dirty="0" err="1"/>
              <a:t>Station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Data </a:t>
            </a:r>
            <a:r>
              <a:rPr lang="pt-BR" dirty="0" err="1"/>
              <a:t>from</a:t>
            </a:r>
            <a:r>
              <a:rPr lang="pt-BR" dirty="0"/>
              <a:t> 2019 </a:t>
            </a:r>
            <a:r>
              <a:rPr lang="pt-BR" dirty="0" err="1"/>
              <a:t>to</a:t>
            </a:r>
            <a:r>
              <a:rPr lang="pt-BR" dirty="0"/>
              <a:t> 2021(</a:t>
            </a:r>
            <a:r>
              <a:rPr lang="pt-BR" dirty="0" err="1"/>
              <a:t>planned</a:t>
            </a:r>
            <a:r>
              <a:rPr lang="pt-BR" dirty="0"/>
              <a:t>)</a:t>
            </a:r>
          </a:p>
          <a:p>
            <a:pPr lvl="1"/>
            <a:r>
              <a:rPr lang="pt-BR" dirty="0">
                <a:hlinkClick r:id="rId4"/>
              </a:rPr>
              <a:t>https://gedi.umd.edu/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974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9982" y="236608"/>
            <a:ext cx="10515600" cy="1088955"/>
          </a:xfrm>
        </p:spPr>
        <p:txBody>
          <a:bodyPr>
            <a:normAutofit fontScale="90000"/>
          </a:bodyPr>
          <a:lstStyle/>
          <a:p>
            <a:r>
              <a:rPr lang="pt-BR" dirty="0"/>
              <a:t>How to use the data?</a:t>
            </a:r>
            <a:br>
              <a:rPr lang="pt-BR" dirty="0"/>
            </a:br>
            <a:r>
              <a:rPr lang="pt-BR" dirty="0">
                <a:sym typeface="Wingdings" panose="05000000000000000000" pitchFamily="2" charset="2"/>
              </a:rPr>
              <a:t>Metrics: Canopy Height Model (CHM)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FBB2E7-A574-4DD4-B477-466D2F472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53" r="56487" b="27753"/>
          <a:stretch/>
        </p:blipFill>
        <p:spPr>
          <a:xfrm>
            <a:off x="682389" y="2521133"/>
            <a:ext cx="6271082" cy="313241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D85BA3-84DE-44E9-8AAB-04A5BDA4EC43}"/>
              </a:ext>
            </a:extLst>
          </p:cNvPr>
          <p:cNvSpPr txBox="1"/>
          <p:nvPr/>
        </p:nvSpPr>
        <p:spPr>
          <a:xfrm>
            <a:off x="966651" y="6431280"/>
            <a:ext cx="551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u="none" strike="noStrike" baseline="0" dirty="0">
                <a:solidFill>
                  <a:srgbClr val="231F20"/>
                </a:solidFill>
              </a:rPr>
              <a:t>Source:</a:t>
            </a:r>
            <a:r>
              <a:rPr lang="en-US" i="0" u="none" strike="noStrike" dirty="0">
                <a:solidFill>
                  <a:srgbClr val="231F20"/>
                </a:solidFill>
              </a:rPr>
              <a:t> </a:t>
            </a:r>
            <a:r>
              <a:rPr lang="en-US" i="0" u="none" strike="noStrike" baseline="0" dirty="0">
                <a:solidFill>
                  <a:srgbClr val="231F20"/>
                </a:solidFill>
              </a:rPr>
              <a:t>K. Zhao et al. (2009); </a:t>
            </a:r>
            <a:r>
              <a:rPr lang="en-US" i="0" dirty="0">
                <a:solidFill>
                  <a:srgbClr val="000000"/>
                </a:solidFill>
                <a:effectLst/>
              </a:rPr>
              <a:t>Kellner et al. </a:t>
            </a:r>
            <a:r>
              <a:rPr lang="en-US" dirty="0">
                <a:solidFill>
                  <a:srgbClr val="000000"/>
                </a:solidFill>
              </a:rPr>
              <a:t>(2019)</a:t>
            </a:r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A10F218-AF86-4A89-BA4B-76A08E4E08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464"/>
          <a:stretch/>
        </p:blipFill>
        <p:spPr>
          <a:xfrm>
            <a:off x="7954361" y="1699711"/>
            <a:ext cx="3813062" cy="1447939"/>
          </a:xfrm>
          <a:prstGeom prst="rect">
            <a:avLst/>
          </a:prstGeom>
        </p:spPr>
      </p:pic>
      <p:pic>
        <p:nvPicPr>
          <p:cNvPr id="8" name="Imagem 13">
            <a:extLst>
              <a:ext uri="{FF2B5EF4-FFF2-40B4-BE49-F238E27FC236}">
                <a16:creationId xmlns:a16="http://schemas.microsoft.com/office/drawing/2014/main" id="{26AF3EF2-6732-06E3-AC22-B317158DDD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554" b="34835"/>
          <a:stretch/>
        </p:blipFill>
        <p:spPr>
          <a:xfrm>
            <a:off x="8080117" y="3498564"/>
            <a:ext cx="3813062" cy="14067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DC9EBE-09C9-D4B2-E0CF-3E7CC1A7429F}"/>
              </a:ext>
            </a:extLst>
          </p:cNvPr>
          <p:cNvGrpSpPr/>
          <p:nvPr/>
        </p:nvGrpSpPr>
        <p:grpSpPr>
          <a:xfrm>
            <a:off x="8158868" y="5366815"/>
            <a:ext cx="3813062" cy="1504135"/>
            <a:chOff x="7487455" y="5296477"/>
            <a:chExt cx="3813062" cy="1504135"/>
          </a:xfrm>
        </p:grpSpPr>
        <p:pic>
          <p:nvPicPr>
            <p:cNvPr id="7" name="Imagem 13">
              <a:extLst>
                <a:ext uri="{FF2B5EF4-FFF2-40B4-BE49-F238E27FC236}">
                  <a16:creationId xmlns:a16="http://schemas.microsoft.com/office/drawing/2014/main" id="{7CD4DFBA-36F8-DFB8-9F35-ADBD9912EA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6201"/>
            <a:stretch/>
          </p:blipFill>
          <p:spPr>
            <a:xfrm>
              <a:off x="7487455" y="5296477"/>
              <a:ext cx="3813062" cy="1504135"/>
            </a:xfrm>
            <a:prstGeom prst="rect">
              <a:avLst/>
            </a:prstGeom>
          </p:spPr>
        </p:pic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BA233C29-77FD-4906-80A0-D349BBB117BC}"/>
                </a:ext>
              </a:extLst>
            </p:cNvPr>
            <p:cNvSpPr/>
            <p:nvPr/>
          </p:nvSpPr>
          <p:spPr>
            <a:xfrm>
              <a:off x="10636847" y="5535542"/>
              <a:ext cx="570688" cy="8957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0B194AF-015C-F627-7391-5177A447B823}"/>
              </a:ext>
            </a:extLst>
          </p:cNvPr>
          <p:cNvSpPr txBox="1"/>
          <p:nvPr/>
        </p:nvSpPr>
        <p:spPr>
          <a:xfrm>
            <a:off x="7954361" y="1349561"/>
            <a:ext cx="288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Surface Model (DSM)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400EA7-768D-03D0-CBBF-54EDAE0F6A34}"/>
              </a:ext>
            </a:extLst>
          </p:cNvPr>
          <p:cNvSpPr txBox="1"/>
          <p:nvPr/>
        </p:nvSpPr>
        <p:spPr>
          <a:xfrm>
            <a:off x="7954361" y="3129232"/>
            <a:ext cx="28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Terrain Model (DTM)</a:t>
            </a:r>
            <a:endParaRPr lang="en-GB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9D5C0-961E-EACE-A793-4CE0F59DB753}"/>
              </a:ext>
            </a:extLst>
          </p:cNvPr>
          <p:cNvSpPr txBox="1"/>
          <p:nvPr/>
        </p:nvSpPr>
        <p:spPr>
          <a:xfrm>
            <a:off x="7954361" y="4961667"/>
            <a:ext cx="291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Canopy Height Model (CHM)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1101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790E9-4A18-9A59-C8DD-435A2F16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Pre-requirements</a:t>
            </a:r>
            <a:br>
              <a:rPr lang="en-US" dirty="0"/>
            </a:br>
            <a:r>
              <a:rPr lang="pt-BR" sz="3200" b="1" i="1" dirty="0"/>
              <a:t>https://github.com/ricds/lidar_class</a:t>
            </a:r>
            <a:r>
              <a:rPr lang="pt-BR" sz="3200" i="1" dirty="0"/>
              <a:t>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37AD6-590C-9272-031D-3DC9A8F3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21" y="3983027"/>
            <a:ext cx="10840220" cy="690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3D219D-0C3B-E093-1AB5-637DCD81D971}"/>
              </a:ext>
            </a:extLst>
          </p:cNvPr>
          <p:cNvSpPr txBox="1"/>
          <p:nvPr/>
        </p:nvSpPr>
        <p:spPr>
          <a:xfrm>
            <a:off x="1129982" y="1993260"/>
            <a:ext cx="9079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R, RStudio, download the contents from the GitHub repository and run these lines from the first script “1_lidR_basic_processing.R” to install the packages. </a:t>
            </a:r>
            <a:r>
              <a:rPr lang="en-US" sz="2400" i="1" dirty="0"/>
              <a:t>It can take a while so run it now : ) 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165705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EAA3-0D9C-7C53-FDBA-CC0988D1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982" y="195345"/>
            <a:ext cx="33956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Lidar metrics and products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 err="1"/>
              <a:t>lidR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59094-B402-2D4C-10CA-0FED2104E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94174"/>
            <a:ext cx="10515600" cy="385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Source: </a:t>
            </a:r>
            <a:r>
              <a:rPr lang="en-US" sz="1800" dirty="0" err="1"/>
              <a:t>lidR</a:t>
            </a:r>
            <a:r>
              <a:rPr lang="en-US" sz="1800" dirty="0"/>
              <a:t> paper</a:t>
            </a:r>
            <a:endParaRPr lang="en-GB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8BFD2-47EE-A7E8-1C8E-DCF91773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297" y="0"/>
            <a:ext cx="6574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43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ED04-307E-707F-EC88-8CF4C14A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C6A8F-3707-75D6-8443-54CD0CE60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6246755" cy="4642803"/>
          </a:xfrm>
        </p:spPr>
        <p:txBody>
          <a:bodyPr>
            <a:normAutofit/>
          </a:bodyPr>
          <a:lstStyle/>
          <a:p>
            <a:r>
              <a:rPr lang="en-GB" dirty="0"/>
              <a:t>NEON Lidar tutorials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https://www.neonscience.org/resources/learning-hub/tutorials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r>
              <a:rPr lang="en-US" dirty="0" err="1"/>
              <a:t>lidR</a:t>
            </a:r>
            <a:r>
              <a:rPr lang="en-US" dirty="0"/>
              <a:t> handbook and tutorials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https://jean-romain.github.io/lidRbook/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lidR</a:t>
            </a:r>
            <a:r>
              <a:rPr lang="en-US" dirty="0"/>
              <a:t> tutorial by T Goodbody 2023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https://tgoodbody.github.io/lidRtutorial/</a:t>
            </a:r>
            <a:r>
              <a:rPr lang="en-GB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0AC281-6A59-15BA-8371-CA1AEDCF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918" y="662781"/>
            <a:ext cx="4347160" cy="3001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FE65D9-4448-2536-2FE1-836C91E62198}"/>
              </a:ext>
            </a:extLst>
          </p:cNvPr>
          <p:cNvSpPr txBox="1"/>
          <p:nvPr/>
        </p:nvSpPr>
        <p:spPr>
          <a:xfrm>
            <a:off x="7364757" y="4213802"/>
            <a:ext cx="42808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24242"/>
                </a:solidFill>
                <a:effectLst/>
                <a:latin typeface="Helvetica Neue"/>
              </a:rPr>
              <a:t>Cool Videos with LiDAR explanation:</a:t>
            </a:r>
          </a:p>
          <a:p>
            <a:endParaRPr lang="en-US" b="1" i="0" dirty="0">
              <a:solidFill>
                <a:srgbClr val="424242"/>
              </a:solidFill>
              <a:effectLst/>
              <a:latin typeface="Helvetica Neue"/>
            </a:endParaRPr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Helvetica Neue"/>
              </a:rPr>
              <a:t>Space Lasers</a:t>
            </a:r>
          </a:p>
          <a:p>
            <a:r>
              <a:rPr lang="en-US" dirty="0">
                <a:hlinkClick r:id="rId6"/>
              </a:rPr>
              <a:t> https://svs.gsfc.nasa.gov/10835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i="0" dirty="0">
                <a:solidFill>
                  <a:srgbClr val="424242"/>
                </a:solidFill>
                <a:effectLst/>
                <a:latin typeface="Helvetica Neue"/>
              </a:rPr>
              <a:t>A 3D Forest Map</a:t>
            </a:r>
          </a:p>
          <a:p>
            <a:r>
              <a:rPr lang="en-US" dirty="0">
                <a:hlinkClick r:id="rId7"/>
              </a:rPr>
              <a:t>https://svs.gsfc.nasa.gov/12398</a:t>
            </a:r>
            <a:r>
              <a:rPr lang="en-US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01B66A-DEAE-0F33-E015-EE1ECD42B2B2}"/>
              </a:ext>
            </a:extLst>
          </p:cNvPr>
          <p:cNvSpPr txBox="1"/>
          <p:nvPr/>
        </p:nvSpPr>
        <p:spPr>
          <a:xfrm>
            <a:off x="6387782" y="166733"/>
            <a:ext cx="609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https://coast.noaa.gov/data/digitalcoast/pdf/lidar-101.pdf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9011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6" y="1122744"/>
            <a:ext cx="11509094" cy="57519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Summary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34161"/>
            <a:ext cx="11023422" cy="3131750"/>
          </a:xfrm>
          <a:solidFill>
            <a:srgbClr val="DEEBF7">
              <a:alpha val="69804"/>
            </a:srgbClr>
          </a:solidFill>
        </p:spPr>
        <p:txBody>
          <a:bodyPr>
            <a:noAutofit/>
          </a:bodyPr>
          <a:lstStyle/>
          <a:p>
            <a:r>
              <a:rPr lang="pt-BR" dirty="0"/>
              <a:t>The LiDAR data is the highest accurate data for height estimate</a:t>
            </a:r>
          </a:p>
          <a:p>
            <a:r>
              <a:rPr lang="pt-BR" dirty="0"/>
              <a:t>Data </a:t>
            </a:r>
            <a:r>
              <a:rPr lang="pt-BR" dirty="0" err="1"/>
              <a:t>availability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airborne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orbital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increasing</a:t>
            </a:r>
            <a:r>
              <a:rPr lang="pt-BR" dirty="0"/>
              <a:t> </a:t>
            </a:r>
            <a:r>
              <a:rPr lang="pt-BR" dirty="0" err="1"/>
              <a:t>every</a:t>
            </a:r>
            <a:r>
              <a:rPr lang="pt-BR" dirty="0"/>
              <a:t> </a:t>
            </a:r>
            <a:r>
              <a:rPr lang="pt-BR" dirty="0" err="1"/>
              <a:t>day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3600" b="1" dirty="0"/>
              <a:t>Let’s go for the codes</a:t>
            </a:r>
          </a:p>
          <a:p>
            <a:pPr marL="0" indent="0" algn="ctr">
              <a:buNone/>
            </a:pPr>
            <a:r>
              <a:rPr lang="pt-BR" sz="3600" b="1" i="1" dirty="0"/>
              <a:t>https://github.com/ricds/lidar_class</a:t>
            </a:r>
            <a:endParaRPr lang="pt-BR" sz="3600" b="1" dirty="0"/>
          </a:p>
          <a:p>
            <a:pPr marL="0" indent="0">
              <a:buNone/>
            </a:pPr>
            <a:r>
              <a:rPr lang="pt-BR" dirty="0"/>
              <a:t>	 	</a:t>
            </a:r>
          </a:p>
        </p:txBody>
      </p:sp>
      <p:grpSp>
        <p:nvGrpSpPr>
          <p:cNvPr id="10" name="Agrupar 9"/>
          <p:cNvGrpSpPr/>
          <p:nvPr/>
        </p:nvGrpSpPr>
        <p:grpSpPr>
          <a:xfrm>
            <a:off x="7898643" y="4808207"/>
            <a:ext cx="4218255" cy="1868688"/>
            <a:chOff x="8143100" y="4808207"/>
            <a:chExt cx="3973798" cy="1868688"/>
          </a:xfrm>
        </p:grpSpPr>
        <p:sp>
          <p:nvSpPr>
            <p:cNvPr id="17" name="Retângulo 16"/>
            <p:cNvSpPr/>
            <p:nvPr/>
          </p:nvSpPr>
          <p:spPr>
            <a:xfrm>
              <a:off x="8143100" y="4808207"/>
              <a:ext cx="3914375" cy="1868688"/>
            </a:xfrm>
            <a:prstGeom prst="rect">
              <a:avLst/>
            </a:prstGeom>
            <a:solidFill>
              <a:srgbClr val="DEEBF7">
                <a:alpha val="69804"/>
              </a:srgbClr>
            </a:solidFill>
          </p:spPr>
          <p:txBody>
            <a:bodyPr vert="horz" lIns="91440" tIns="45720" rIns="91440" bIns="45720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  <a:r>
                <a:rPr lang="pt-BR" sz="3600" dirty="0"/>
                <a:t> </a:t>
              </a:r>
            </a:p>
          </p:txBody>
        </p:sp>
        <p:grpSp>
          <p:nvGrpSpPr>
            <p:cNvPr id="13" name="Agrupar 12"/>
            <p:cNvGrpSpPr/>
            <p:nvPr/>
          </p:nvGrpSpPr>
          <p:grpSpPr>
            <a:xfrm>
              <a:off x="8218202" y="4808207"/>
              <a:ext cx="3898696" cy="1803771"/>
              <a:chOff x="8218202" y="4808207"/>
              <a:chExt cx="3898696" cy="1803771"/>
            </a:xfrm>
          </p:grpSpPr>
          <p:grpSp>
            <p:nvGrpSpPr>
              <p:cNvPr id="8" name="Agrupar 7"/>
              <p:cNvGrpSpPr/>
              <p:nvPr/>
            </p:nvGrpSpPr>
            <p:grpSpPr>
              <a:xfrm>
                <a:off x="8218202" y="4808207"/>
                <a:ext cx="3898696" cy="1803771"/>
                <a:chOff x="2662354" y="2319650"/>
                <a:chExt cx="3898696" cy="1803771"/>
              </a:xfrm>
            </p:grpSpPr>
            <p:grpSp>
              <p:nvGrpSpPr>
                <p:cNvPr id="6" name="Agrupar 5"/>
                <p:cNvGrpSpPr/>
                <p:nvPr/>
              </p:nvGrpSpPr>
              <p:grpSpPr>
                <a:xfrm>
                  <a:off x="2662354" y="2844429"/>
                  <a:ext cx="3377853" cy="1278992"/>
                  <a:chOff x="2662354" y="2844429"/>
                  <a:chExt cx="3377853" cy="1278992"/>
                </a:xfrm>
              </p:grpSpPr>
              <p:pic>
                <p:nvPicPr>
                  <p:cNvPr id="1026" name="Picture 2" descr="https://encrypted-tbn0.gstatic.com/images?q=tbn:ANd9GcT2Wk_uT2Fj3ii-tUBo-ZdRnnfK0dMSRhztpXkIMr1F1dnk7ySD&amp;s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62354" y="2844429"/>
                    <a:ext cx="720000" cy="72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0" name="Picture 6" descr="https://d1nl6qeckevndr.cloudfront.net/wp-content/themes/electriclabs/img/twitter-icon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52354" y="3649571"/>
                    <a:ext cx="540000" cy="47385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" name="Retângulo 4"/>
                  <p:cNvSpPr/>
                  <p:nvPr/>
                </p:nvSpPr>
                <p:spPr>
                  <a:xfrm>
                    <a:off x="3547602" y="3584376"/>
                    <a:ext cx="2492605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pt-BR" sz="2400" dirty="0"/>
                      <a:t>@</a:t>
                    </a:r>
                    <a:r>
                      <a:rPr lang="pt-BR" sz="2400" dirty="0" err="1"/>
                      <a:t>RicardoDalagnol</a:t>
                    </a:r>
                    <a:endParaRPr lang="pt-BR" sz="2400" dirty="0"/>
                  </a:p>
                </p:txBody>
              </p:sp>
            </p:grpSp>
            <p:sp>
              <p:nvSpPr>
                <p:cNvPr id="7" name="Retângulo 6"/>
                <p:cNvSpPr/>
                <p:nvPr/>
              </p:nvSpPr>
              <p:spPr>
                <a:xfrm>
                  <a:off x="2662354" y="2319650"/>
                  <a:ext cx="38986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pt-BR" sz="2800" dirty="0"/>
                    <a:t>Ricardo </a:t>
                  </a:r>
                  <a:r>
                    <a:rPr lang="pt-BR" sz="2800" dirty="0" err="1"/>
                    <a:t>Dal’Agnol</a:t>
                  </a:r>
                  <a:r>
                    <a:rPr lang="pt-BR" sz="2800" dirty="0"/>
                    <a:t> da Silva</a:t>
                  </a:r>
                </a:p>
              </p:txBody>
            </p:sp>
          </p:grpSp>
          <p:sp>
            <p:nvSpPr>
              <p:cNvPr id="12" name="Retângulo 11"/>
              <p:cNvSpPr/>
              <p:nvPr/>
            </p:nvSpPr>
            <p:spPr>
              <a:xfrm>
                <a:off x="9103450" y="5426999"/>
                <a:ext cx="3013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2400" dirty="0"/>
                  <a:t>ricds@hotmail.com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836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Basics: What is LiDAR?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34160"/>
            <a:ext cx="5172075" cy="4642803"/>
          </a:xfrm>
        </p:spPr>
        <p:txBody>
          <a:bodyPr/>
          <a:lstStyle/>
          <a:p>
            <a:r>
              <a:rPr lang="pt-BR" b="1" dirty="0"/>
              <a:t>Li</a:t>
            </a:r>
            <a:r>
              <a:rPr lang="pt-BR" dirty="0"/>
              <a:t>ght </a:t>
            </a:r>
            <a:r>
              <a:rPr lang="pt-BR" b="1" dirty="0" err="1"/>
              <a:t>D</a:t>
            </a:r>
            <a:r>
              <a:rPr lang="pt-BR" dirty="0" err="1"/>
              <a:t>etection</a:t>
            </a:r>
            <a:r>
              <a:rPr lang="pt-BR" dirty="0"/>
              <a:t> </a:t>
            </a:r>
            <a:r>
              <a:rPr lang="pt-BR" b="1" dirty="0" err="1"/>
              <a:t>A</a:t>
            </a:r>
            <a:r>
              <a:rPr lang="pt-BR" dirty="0" err="1"/>
              <a:t>nd</a:t>
            </a:r>
            <a:r>
              <a:rPr lang="pt-BR" dirty="0"/>
              <a:t> </a:t>
            </a:r>
            <a:r>
              <a:rPr lang="pt-BR" b="1" dirty="0" err="1"/>
              <a:t>R</a:t>
            </a:r>
            <a:r>
              <a:rPr lang="pt-BR" dirty="0" err="1"/>
              <a:t>anging</a:t>
            </a:r>
            <a:endParaRPr lang="pt-BR" dirty="0"/>
          </a:p>
          <a:p>
            <a:r>
              <a:rPr lang="en-US" dirty="0"/>
              <a:t>Technology that emits intense, focused beams of light and measures the time it takes for the reflections to be detected by the sensor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7268"/>
            <a:ext cx="6032810" cy="490245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849318" y="6488668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Source</a:t>
            </a:r>
            <a:r>
              <a:rPr lang="pt-BR" dirty="0"/>
              <a:t>: NOAA </a:t>
            </a:r>
            <a:r>
              <a:rPr lang="pt-BR" dirty="0" err="1"/>
              <a:t>LiDAR</a:t>
            </a:r>
            <a:r>
              <a:rPr lang="pt-BR" dirty="0"/>
              <a:t> 101. 2012.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38250" y="4676775"/>
            <a:ext cx="4038600" cy="1390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Active sensor </a:t>
            </a:r>
            <a:r>
              <a:rPr lang="pt-BR" sz="2800" dirty="0" err="1"/>
              <a:t>that</a:t>
            </a:r>
            <a:r>
              <a:rPr lang="pt-BR" sz="2800" dirty="0"/>
              <a:t> </a:t>
            </a:r>
            <a:r>
              <a:rPr lang="pt-BR" sz="2800" dirty="0" err="1"/>
              <a:t>allows</a:t>
            </a:r>
            <a:r>
              <a:rPr lang="pt-BR" sz="2800" dirty="0"/>
              <a:t> </a:t>
            </a:r>
            <a:r>
              <a:rPr lang="pt-BR" sz="2800" dirty="0" err="1"/>
              <a:t>estimating</a:t>
            </a:r>
            <a:r>
              <a:rPr lang="pt-BR" sz="2800" dirty="0"/>
              <a:t> </a:t>
            </a:r>
            <a:r>
              <a:rPr lang="pt-BR" sz="2800" dirty="0" err="1"/>
              <a:t>the</a:t>
            </a:r>
            <a:r>
              <a:rPr lang="pt-BR" sz="2800" dirty="0"/>
              <a:t> </a:t>
            </a:r>
            <a:r>
              <a:rPr lang="pt-BR" sz="2800" dirty="0" err="1"/>
              <a:t>height</a:t>
            </a:r>
            <a:r>
              <a:rPr lang="pt-BR" sz="2800" dirty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surface</a:t>
            </a:r>
            <a:r>
              <a:rPr lang="pt-BR" sz="2800" dirty="0"/>
              <a:t> </a:t>
            </a:r>
            <a:r>
              <a:rPr lang="pt-BR" sz="2800" dirty="0" err="1"/>
              <a:t>objects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72072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34160"/>
            <a:ext cx="5172075" cy="4642803"/>
          </a:xfrm>
        </p:spPr>
        <p:txBody>
          <a:bodyPr/>
          <a:lstStyle/>
          <a:p>
            <a:r>
              <a:rPr lang="pt-BR" b="1" dirty="0"/>
              <a:t>Li</a:t>
            </a:r>
            <a:r>
              <a:rPr lang="pt-BR" dirty="0"/>
              <a:t>ght </a:t>
            </a:r>
            <a:r>
              <a:rPr lang="pt-BR" b="1" dirty="0" err="1"/>
              <a:t>D</a:t>
            </a:r>
            <a:r>
              <a:rPr lang="pt-BR" dirty="0" err="1"/>
              <a:t>etection</a:t>
            </a:r>
            <a:r>
              <a:rPr lang="pt-BR" dirty="0"/>
              <a:t> </a:t>
            </a:r>
            <a:r>
              <a:rPr lang="pt-BR" b="1" dirty="0" err="1"/>
              <a:t>A</a:t>
            </a:r>
            <a:r>
              <a:rPr lang="pt-BR" dirty="0" err="1"/>
              <a:t>nd</a:t>
            </a:r>
            <a:r>
              <a:rPr lang="pt-BR" dirty="0"/>
              <a:t> </a:t>
            </a:r>
            <a:r>
              <a:rPr lang="pt-BR" b="1" dirty="0" err="1"/>
              <a:t>R</a:t>
            </a:r>
            <a:r>
              <a:rPr lang="pt-BR" dirty="0" err="1"/>
              <a:t>anging</a:t>
            </a:r>
            <a:endParaRPr lang="pt-BR" dirty="0"/>
          </a:p>
          <a:p>
            <a:r>
              <a:rPr lang="en-US" dirty="0"/>
              <a:t>Technology that emits intense, focused beams of light and measures the time it takes for the reflections to be detected by the sensor</a:t>
            </a:r>
            <a:endParaRPr lang="pt-BR" dirty="0"/>
          </a:p>
        </p:txBody>
      </p:sp>
      <p:sp>
        <p:nvSpPr>
          <p:cNvPr id="6" name="Texto Explicativo em Nuvem 5"/>
          <p:cNvSpPr/>
          <p:nvPr/>
        </p:nvSpPr>
        <p:spPr>
          <a:xfrm>
            <a:off x="8541442" y="4069884"/>
            <a:ext cx="1296144" cy="864096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rapezoide 6"/>
          <p:cNvSpPr/>
          <p:nvPr/>
        </p:nvSpPr>
        <p:spPr>
          <a:xfrm>
            <a:off x="8859954" y="4865053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o Explicativo em Nuvem 7"/>
          <p:cNvSpPr/>
          <p:nvPr/>
        </p:nvSpPr>
        <p:spPr>
          <a:xfrm>
            <a:off x="10665071" y="4189668"/>
            <a:ext cx="1164093" cy="776062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rapezoide 8"/>
          <p:cNvSpPr/>
          <p:nvPr/>
        </p:nvSpPr>
        <p:spPr>
          <a:xfrm>
            <a:off x="10925581" y="4865053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o Explicativo em Nuvem 9"/>
          <p:cNvSpPr/>
          <p:nvPr/>
        </p:nvSpPr>
        <p:spPr>
          <a:xfrm>
            <a:off x="9578026" y="4770232"/>
            <a:ext cx="705050" cy="470033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apezoide 10"/>
          <p:cNvSpPr/>
          <p:nvPr/>
        </p:nvSpPr>
        <p:spPr>
          <a:xfrm>
            <a:off x="9788223" y="5164993"/>
            <a:ext cx="312122" cy="27866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/>
          <p:cNvCxnSpPr/>
          <p:nvPr/>
        </p:nvCxnSpPr>
        <p:spPr>
          <a:xfrm>
            <a:off x="8631936" y="5443659"/>
            <a:ext cx="3301757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o Explicativo em Nuvem 12"/>
          <p:cNvSpPr/>
          <p:nvPr/>
        </p:nvSpPr>
        <p:spPr>
          <a:xfrm>
            <a:off x="9710528" y="4058309"/>
            <a:ext cx="1296144" cy="864096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apezoide 13"/>
          <p:cNvSpPr/>
          <p:nvPr/>
        </p:nvSpPr>
        <p:spPr>
          <a:xfrm>
            <a:off x="10029040" y="4853478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2" descr="https://www.nicepng.com/png/detail/373-3731415_avio-cartoon-livre-de-direitos-vetores-clip-art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690" y="1340478"/>
            <a:ext cx="3241675" cy="13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/>
          <p:cNvCxnSpPr/>
          <p:nvPr/>
        </p:nvCxnSpPr>
        <p:spPr>
          <a:xfrm flipH="1">
            <a:off x="9084680" y="2359162"/>
            <a:ext cx="682675" cy="68267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H="1" flipV="1">
            <a:off x="9767354" y="2352702"/>
            <a:ext cx="783928" cy="95222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 flipV="1">
            <a:off x="9456469" y="2417216"/>
            <a:ext cx="292966" cy="77480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H="1" flipV="1">
            <a:off x="9781937" y="2445775"/>
            <a:ext cx="248439" cy="89027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156949" y="2168036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Known</a:t>
            </a:r>
            <a:r>
              <a:rPr lang="pt-BR" b="1" dirty="0"/>
              <a:t> </a:t>
            </a:r>
            <a:r>
              <a:rPr lang="pt-BR" b="1" dirty="0" err="1"/>
              <a:t>Elevation</a:t>
            </a:r>
            <a:endParaRPr lang="pt-BR" b="1" dirty="0"/>
          </a:p>
        </p:txBody>
      </p:sp>
      <p:cxnSp>
        <p:nvCxnSpPr>
          <p:cNvPr id="21" name="Conector de Seta Reta 20"/>
          <p:cNvCxnSpPr>
            <a:stCxn id="20" idx="3"/>
          </p:cNvCxnSpPr>
          <p:nvPr/>
        </p:nvCxnSpPr>
        <p:spPr>
          <a:xfrm>
            <a:off x="7943015" y="2352702"/>
            <a:ext cx="7405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88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34160"/>
            <a:ext cx="5172075" cy="4642803"/>
          </a:xfrm>
        </p:spPr>
        <p:txBody>
          <a:bodyPr/>
          <a:lstStyle/>
          <a:p>
            <a:r>
              <a:rPr lang="pt-BR" b="1" dirty="0"/>
              <a:t>Li</a:t>
            </a:r>
            <a:r>
              <a:rPr lang="pt-BR" dirty="0"/>
              <a:t>ght </a:t>
            </a:r>
            <a:r>
              <a:rPr lang="pt-BR" b="1" dirty="0" err="1"/>
              <a:t>D</a:t>
            </a:r>
            <a:r>
              <a:rPr lang="pt-BR" dirty="0" err="1"/>
              <a:t>etection</a:t>
            </a:r>
            <a:r>
              <a:rPr lang="pt-BR" dirty="0"/>
              <a:t> </a:t>
            </a:r>
            <a:r>
              <a:rPr lang="pt-BR" b="1" dirty="0" err="1"/>
              <a:t>A</a:t>
            </a:r>
            <a:r>
              <a:rPr lang="pt-BR" dirty="0" err="1"/>
              <a:t>nd</a:t>
            </a:r>
            <a:r>
              <a:rPr lang="pt-BR" dirty="0"/>
              <a:t> </a:t>
            </a:r>
            <a:r>
              <a:rPr lang="pt-BR" b="1" dirty="0" err="1"/>
              <a:t>R</a:t>
            </a:r>
            <a:r>
              <a:rPr lang="pt-BR" dirty="0" err="1"/>
              <a:t>anging</a:t>
            </a:r>
            <a:endParaRPr lang="pt-BR" dirty="0"/>
          </a:p>
          <a:p>
            <a:r>
              <a:rPr lang="en-US" dirty="0"/>
              <a:t>Technology that emits intense, focused beams of light and measures the time it takes for the reflections to be detected by the sensor</a:t>
            </a:r>
            <a:endParaRPr lang="pt-BR" dirty="0"/>
          </a:p>
        </p:txBody>
      </p:sp>
      <p:sp>
        <p:nvSpPr>
          <p:cNvPr id="22" name="Texto Explicativo em Nuvem 21"/>
          <p:cNvSpPr/>
          <p:nvPr/>
        </p:nvSpPr>
        <p:spPr>
          <a:xfrm>
            <a:off x="6833249" y="212306"/>
            <a:ext cx="3193852" cy="1627282"/>
          </a:xfrm>
          <a:prstGeom prst="cloudCallout">
            <a:avLst>
              <a:gd name="adj1" fmla="val 35064"/>
              <a:gd name="adj2" fmla="val 714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How</a:t>
            </a:r>
            <a:r>
              <a:rPr lang="pt-BR" b="1" dirty="0"/>
              <a:t> </a:t>
            </a:r>
            <a:r>
              <a:rPr lang="pt-BR" b="1" dirty="0" err="1"/>
              <a:t>much</a:t>
            </a:r>
            <a:r>
              <a:rPr lang="pt-BR" b="1" dirty="0"/>
              <a:t> time </a:t>
            </a:r>
            <a:r>
              <a:rPr lang="pt-BR" b="1" dirty="0" err="1"/>
              <a:t>until</a:t>
            </a:r>
            <a:r>
              <a:rPr lang="pt-BR" b="1" dirty="0"/>
              <a:t> </a:t>
            </a:r>
            <a:r>
              <a:rPr lang="pt-BR" b="1" dirty="0" err="1"/>
              <a:t>the</a:t>
            </a:r>
            <a:r>
              <a:rPr lang="pt-BR" b="1" dirty="0"/>
              <a:t> light hit </a:t>
            </a:r>
            <a:r>
              <a:rPr lang="pt-BR" b="1" dirty="0" err="1"/>
              <a:t>the</a:t>
            </a:r>
            <a:r>
              <a:rPr lang="pt-BR" b="1" dirty="0"/>
              <a:t> </a:t>
            </a:r>
            <a:r>
              <a:rPr lang="pt-BR" b="1" dirty="0" err="1"/>
              <a:t>surface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return</a:t>
            </a:r>
            <a:r>
              <a:rPr lang="pt-BR" b="1" dirty="0"/>
              <a:t>?</a:t>
            </a:r>
          </a:p>
        </p:txBody>
      </p:sp>
      <p:sp>
        <p:nvSpPr>
          <p:cNvPr id="23" name="Texto Explicativo em Nuvem 22"/>
          <p:cNvSpPr/>
          <p:nvPr/>
        </p:nvSpPr>
        <p:spPr>
          <a:xfrm>
            <a:off x="8541442" y="4069884"/>
            <a:ext cx="1296144" cy="864096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rapezoide 23"/>
          <p:cNvSpPr/>
          <p:nvPr/>
        </p:nvSpPr>
        <p:spPr>
          <a:xfrm>
            <a:off x="8859954" y="4865053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exto Explicativo em Nuvem 24"/>
          <p:cNvSpPr/>
          <p:nvPr/>
        </p:nvSpPr>
        <p:spPr>
          <a:xfrm>
            <a:off x="10665071" y="4189668"/>
            <a:ext cx="1164093" cy="776062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rapezoide 25"/>
          <p:cNvSpPr/>
          <p:nvPr/>
        </p:nvSpPr>
        <p:spPr>
          <a:xfrm>
            <a:off x="10925581" y="4865053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o Explicativo em Nuvem 26"/>
          <p:cNvSpPr/>
          <p:nvPr/>
        </p:nvSpPr>
        <p:spPr>
          <a:xfrm>
            <a:off x="9578026" y="4770232"/>
            <a:ext cx="705050" cy="470033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apezoide 27"/>
          <p:cNvSpPr/>
          <p:nvPr/>
        </p:nvSpPr>
        <p:spPr>
          <a:xfrm>
            <a:off x="9788223" y="5164993"/>
            <a:ext cx="312122" cy="27866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/>
          <p:cNvCxnSpPr/>
          <p:nvPr/>
        </p:nvCxnSpPr>
        <p:spPr>
          <a:xfrm>
            <a:off x="8631936" y="5443659"/>
            <a:ext cx="3301757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o Explicativo em Nuvem 29"/>
          <p:cNvSpPr/>
          <p:nvPr/>
        </p:nvSpPr>
        <p:spPr>
          <a:xfrm>
            <a:off x="9710528" y="4058309"/>
            <a:ext cx="1296144" cy="864096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Trapezoide 30"/>
          <p:cNvSpPr/>
          <p:nvPr/>
        </p:nvSpPr>
        <p:spPr>
          <a:xfrm>
            <a:off x="10029040" y="4853478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/>
          <p:nvPr/>
        </p:nvSpPr>
        <p:spPr>
          <a:xfrm>
            <a:off x="9543714" y="4011734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ipse 32"/>
          <p:cNvSpPr/>
          <p:nvPr/>
        </p:nvSpPr>
        <p:spPr>
          <a:xfrm>
            <a:off x="9724368" y="4111852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ipse 33"/>
          <p:cNvSpPr/>
          <p:nvPr/>
        </p:nvSpPr>
        <p:spPr>
          <a:xfrm>
            <a:off x="9243654" y="400207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9049413" y="4024134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8750357" y="4077677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/>
          <p:cNvSpPr/>
          <p:nvPr/>
        </p:nvSpPr>
        <p:spPr>
          <a:xfrm>
            <a:off x="9990082" y="405007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ipse 37"/>
          <p:cNvSpPr/>
          <p:nvPr/>
        </p:nvSpPr>
        <p:spPr>
          <a:xfrm>
            <a:off x="10292537" y="4001534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/>
          <p:cNvSpPr/>
          <p:nvPr/>
        </p:nvSpPr>
        <p:spPr>
          <a:xfrm>
            <a:off x="10592597" y="3982511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/>
          <p:cNvSpPr/>
          <p:nvPr/>
        </p:nvSpPr>
        <p:spPr>
          <a:xfrm>
            <a:off x="10835831" y="405830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/>
          <p:cNvSpPr/>
          <p:nvPr/>
        </p:nvSpPr>
        <p:spPr>
          <a:xfrm>
            <a:off x="11110532" y="412665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/>
          <p:cNvSpPr/>
          <p:nvPr/>
        </p:nvSpPr>
        <p:spPr>
          <a:xfrm>
            <a:off x="11446576" y="4111852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/>
          <p:cNvSpPr/>
          <p:nvPr/>
        </p:nvSpPr>
        <p:spPr>
          <a:xfrm>
            <a:off x="11744025" y="4245202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/>
          <p:cNvSpPr/>
          <p:nvPr/>
        </p:nvSpPr>
        <p:spPr>
          <a:xfrm>
            <a:off x="8628719" y="534255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ipse 44"/>
          <p:cNvSpPr/>
          <p:nvPr/>
        </p:nvSpPr>
        <p:spPr>
          <a:xfrm>
            <a:off x="8767178" y="5349733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/>
          <p:cNvSpPr/>
          <p:nvPr/>
        </p:nvSpPr>
        <p:spPr>
          <a:xfrm>
            <a:off x="9554233" y="5351827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/>
          <p:cNvSpPr/>
          <p:nvPr/>
        </p:nvSpPr>
        <p:spPr>
          <a:xfrm>
            <a:off x="10709392" y="5339573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/>
          <p:cNvSpPr/>
          <p:nvPr/>
        </p:nvSpPr>
        <p:spPr>
          <a:xfrm>
            <a:off x="10856337" y="5357441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/>
          <p:cNvSpPr/>
          <p:nvPr/>
        </p:nvSpPr>
        <p:spPr>
          <a:xfrm>
            <a:off x="11594617" y="5349733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/>
          <p:cNvSpPr/>
          <p:nvPr/>
        </p:nvSpPr>
        <p:spPr>
          <a:xfrm>
            <a:off x="11808330" y="5366375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/>
          <p:cNvSpPr/>
          <p:nvPr/>
        </p:nvSpPr>
        <p:spPr>
          <a:xfrm>
            <a:off x="9663700" y="4785128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/>
          <p:cNvSpPr/>
          <p:nvPr/>
        </p:nvSpPr>
        <p:spPr>
          <a:xfrm>
            <a:off x="10565541" y="5033161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/>
          <p:cNvSpPr/>
          <p:nvPr/>
        </p:nvSpPr>
        <p:spPr>
          <a:xfrm>
            <a:off x="9395295" y="5101441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 descr="https://www.nicepng.com/png/detail/373-3731415_avio-cartoon-livre-de-direitos-vetores-clip-art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990" y="1340478"/>
            <a:ext cx="3241675" cy="13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Conector reto 54"/>
          <p:cNvCxnSpPr/>
          <p:nvPr/>
        </p:nvCxnSpPr>
        <p:spPr>
          <a:xfrm flipH="1">
            <a:off x="10178980" y="2359162"/>
            <a:ext cx="682675" cy="68267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/>
          <p:cNvCxnSpPr/>
          <p:nvPr/>
        </p:nvCxnSpPr>
        <p:spPr>
          <a:xfrm flipH="1" flipV="1">
            <a:off x="10861654" y="2352702"/>
            <a:ext cx="783928" cy="95222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6"/>
          <p:cNvCxnSpPr/>
          <p:nvPr/>
        </p:nvCxnSpPr>
        <p:spPr>
          <a:xfrm flipV="1">
            <a:off x="10550769" y="2417216"/>
            <a:ext cx="292966" cy="77480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 flipH="1" flipV="1">
            <a:off x="10876237" y="2445775"/>
            <a:ext cx="248439" cy="89027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 4"/>
          <p:cNvSpPr/>
          <p:nvPr/>
        </p:nvSpPr>
        <p:spPr>
          <a:xfrm>
            <a:off x="1993425" y="4389204"/>
            <a:ext cx="5109261" cy="96055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Lato"/>
              </a:rPr>
              <a:t>Distance = (Speed of Light x Time of Flight) / 2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50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34160"/>
            <a:ext cx="5172075" cy="4642803"/>
          </a:xfrm>
        </p:spPr>
        <p:txBody>
          <a:bodyPr/>
          <a:lstStyle/>
          <a:p>
            <a:r>
              <a:rPr lang="pt-BR" b="1" dirty="0"/>
              <a:t>Li</a:t>
            </a:r>
            <a:r>
              <a:rPr lang="pt-BR" dirty="0"/>
              <a:t>ght </a:t>
            </a:r>
            <a:r>
              <a:rPr lang="pt-BR" b="1" dirty="0" err="1"/>
              <a:t>D</a:t>
            </a:r>
            <a:r>
              <a:rPr lang="pt-BR" dirty="0" err="1"/>
              <a:t>etection</a:t>
            </a:r>
            <a:r>
              <a:rPr lang="pt-BR" dirty="0"/>
              <a:t> </a:t>
            </a:r>
            <a:r>
              <a:rPr lang="pt-BR" b="1" dirty="0" err="1"/>
              <a:t>A</a:t>
            </a:r>
            <a:r>
              <a:rPr lang="pt-BR" dirty="0" err="1"/>
              <a:t>nd</a:t>
            </a:r>
            <a:r>
              <a:rPr lang="pt-BR" dirty="0"/>
              <a:t> </a:t>
            </a:r>
            <a:r>
              <a:rPr lang="pt-BR" b="1" dirty="0" err="1"/>
              <a:t>R</a:t>
            </a:r>
            <a:r>
              <a:rPr lang="pt-BR" dirty="0" err="1"/>
              <a:t>anging</a:t>
            </a:r>
            <a:endParaRPr lang="pt-BR" dirty="0"/>
          </a:p>
          <a:p>
            <a:r>
              <a:rPr lang="en-US" dirty="0"/>
              <a:t>Technology that emits intense, focused beams of light and measures the time it takes for the reflections to be detected by the sensor</a:t>
            </a:r>
            <a:endParaRPr lang="pt-BR" dirty="0"/>
          </a:p>
        </p:txBody>
      </p:sp>
      <p:sp>
        <p:nvSpPr>
          <p:cNvPr id="20" name="Texto Explicativo em Nuvem 19"/>
          <p:cNvSpPr/>
          <p:nvPr/>
        </p:nvSpPr>
        <p:spPr>
          <a:xfrm>
            <a:off x="8541442" y="4069884"/>
            <a:ext cx="1296144" cy="864096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rapezoide 20"/>
          <p:cNvSpPr/>
          <p:nvPr/>
        </p:nvSpPr>
        <p:spPr>
          <a:xfrm>
            <a:off x="8859954" y="4865053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o Explicativo em Nuvem 21"/>
          <p:cNvSpPr/>
          <p:nvPr/>
        </p:nvSpPr>
        <p:spPr>
          <a:xfrm>
            <a:off x="10665071" y="4189668"/>
            <a:ext cx="1164093" cy="776062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apezoide 22"/>
          <p:cNvSpPr/>
          <p:nvPr/>
        </p:nvSpPr>
        <p:spPr>
          <a:xfrm>
            <a:off x="10925581" y="4865053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o Explicativo em Nuvem 23"/>
          <p:cNvSpPr/>
          <p:nvPr/>
        </p:nvSpPr>
        <p:spPr>
          <a:xfrm>
            <a:off x="9578026" y="4770232"/>
            <a:ext cx="705050" cy="470033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Trapezoide 24"/>
          <p:cNvSpPr/>
          <p:nvPr/>
        </p:nvSpPr>
        <p:spPr>
          <a:xfrm>
            <a:off x="9788223" y="5164993"/>
            <a:ext cx="312122" cy="27866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reto 25"/>
          <p:cNvCxnSpPr/>
          <p:nvPr/>
        </p:nvCxnSpPr>
        <p:spPr>
          <a:xfrm>
            <a:off x="8631936" y="5443659"/>
            <a:ext cx="3301757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 Explicativo em Nuvem 26"/>
          <p:cNvSpPr/>
          <p:nvPr/>
        </p:nvSpPr>
        <p:spPr>
          <a:xfrm>
            <a:off x="9710528" y="4058309"/>
            <a:ext cx="1296144" cy="864096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rapezoide 27"/>
          <p:cNvSpPr/>
          <p:nvPr/>
        </p:nvSpPr>
        <p:spPr>
          <a:xfrm>
            <a:off x="10029040" y="4853478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Picture 2" descr="https://www.nicepng.com/png/detail/373-3731415_avio-cartoon-livre-de-direitos-vetores-clip-art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990" y="1340478"/>
            <a:ext cx="3241675" cy="13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 reto 29"/>
          <p:cNvCxnSpPr/>
          <p:nvPr/>
        </p:nvCxnSpPr>
        <p:spPr>
          <a:xfrm flipH="1">
            <a:off x="10178980" y="2359162"/>
            <a:ext cx="682675" cy="682672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flipH="1" flipV="1">
            <a:off x="10861654" y="2352702"/>
            <a:ext cx="783928" cy="952229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 flipV="1">
            <a:off x="10550769" y="2417216"/>
            <a:ext cx="292966" cy="77480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H="1" flipV="1">
            <a:off x="10876237" y="2445775"/>
            <a:ext cx="248439" cy="890278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lipse 33"/>
          <p:cNvSpPr/>
          <p:nvPr/>
        </p:nvSpPr>
        <p:spPr>
          <a:xfrm>
            <a:off x="9543714" y="4011734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ipse 34"/>
          <p:cNvSpPr/>
          <p:nvPr/>
        </p:nvSpPr>
        <p:spPr>
          <a:xfrm>
            <a:off x="9724368" y="4111852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ipse 35"/>
          <p:cNvSpPr/>
          <p:nvPr/>
        </p:nvSpPr>
        <p:spPr>
          <a:xfrm>
            <a:off x="9243654" y="400207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ipse 36"/>
          <p:cNvSpPr/>
          <p:nvPr/>
        </p:nvSpPr>
        <p:spPr>
          <a:xfrm>
            <a:off x="9049413" y="4024134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ipse 37"/>
          <p:cNvSpPr/>
          <p:nvPr/>
        </p:nvSpPr>
        <p:spPr>
          <a:xfrm>
            <a:off x="8750357" y="4077677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ipse 38"/>
          <p:cNvSpPr/>
          <p:nvPr/>
        </p:nvSpPr>
        <p:spPr>
          <a:xfrm>
            <a:off x="9990082" y="405007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ipse 39"/>
          <p:cNvSpPr/>
          <p:nvPr/>
        </p:nvSpPr>
        <p:spPr>
          <a:xfrm>
            <a:off x="10292537" y="4001534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ipse 40"/>
          <p:cNvSpPr/>
          <p:nvPr/>
        </p:nvSpPr>
        <p:spPr>
          <a:xfrm>
            <a:off x="10592597" y="3982511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ipse 41"/>
          <p:cNvSpPr/>
          <p:nvPr/>
        </p:nvSpPr>
        <p:spPr>
          <a:xfrm>
            <a:off x="10835831" y="405830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ipse 42"/>
          <p:cNvSpPr/>
          <p:nvPr/>
        </p:nvSpPr>
        <p:spPr>
          <a:xfrm>
            <a:off x="11110532" y="412665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ipse 43"/>
          <p:cNvSpPr/>
          <p:nvPr/>
        </p:nvSpPr>
        <p:spPr>
          <a:xfrm>
            <a:off x="11446576" y="4111852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ipse 44"/>
          <p:cNvSpPr/>
          <p:nvPr/>
        </p:nvSpPr>
        <p:spPr>
          <a:xfrm>
            <a:off x="11744025" y="4245202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/>
          <p:cNvSpPr/>
          <p:nvPr/>
        </p:nvSpPr>
        <p:spPr>
          <a:xfrm>
            <a:off x="8628719" y="5342559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/>
          <p:cNvSpPr/>
          <p:nvPr/>
        </p:nvSpPr>
        <p:spPr>
          <a:xfrm>
            <a:off x="8767178" y="5349733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/>
          <p:cNvSpPr/>
          <p:nvPr/>
        </p:nvSpPr>
        <p:spPr>
          <a:xfrm>
            <a:off x="9554233" y="5351827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ipse 48"/>
          <p:cNvSpPr/>
          <p:nvPr/>
        </p:nvSpPr>
        <p:spPr>
          <a:xfrm>
            <a:off x="10709392" y="5339573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ipse 49"/>
          <p:cNvSpPr/>
          <p:nvPr/>
        </p:nvSpPr>
        <p:spPr>
          <a:xfrm>
            <a:off x="10856337" y="5357441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ipse 50"/>
          <p:cNvSpPr/>
          <p:nvPr/>
        </p:nvSpPr>
        <p:spPr>
          <a:xfrm>
            <a:off x="11594617" y="5349733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ipse 51"/>
          <p:cNvSpPr/>
          <p:nvPr/>
        </p:nvSpPr>
        <p:spPr>
          <a:xfrm>
            <a:off x="11808330" y="5366375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ipse 52"/>
          <p:cNvSpPr/>
          <p:nvPr/>
        </p:nvSpPr>
        <p:spPr>
          <a:xfrm>
            <a:off x="9663700" y="4785128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ipse 53"/>
          <p:cNvSpPr/>
          <p:nvPr/>
        </p:nvSpPr>
        <p:spPr>
          <a:xfrm>
            <a:off x="10565541" y="5033161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ipse 54"/>
          <p:cNvSpPr/>
          <p:nvPr/>
        </p:nvSpPr>
        <p:spPr>
          <a:xfrm>
            <a:off x="9395295" y="5101441"/>
            <a:ext cx="74038" cy="683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ixaDeTexto 55"/>
          <p:cNvSpPr txBox="1"/>
          <p:nvPr/>
        </p:nvSpPr>
        <p:spPr>
          <a:xfrm>
            <a:off x="4998877" y="3905196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Known</a:t>
            </a:r>
            <a:r>
              <a:rPr lang="pt-BR" b="1" dirty="0"/>
              <a:t> </a:t>
            </a:r>
            <a:r>
              <a:rPr lang="pt-BR" b="1" dirty="0" err="1"/>
              <a:t>Elevation</a:t>
            </a:r>
            <a:endParaRPr lang="pt-BR" b="1" dirty="0"/>
          </a:p>
        </p:txBody>
      </p:sp>
      <p:cxnSp>
        <p:nvCxnSpPr>
          <p:cNvPr id="57" name="Conector de Seta Reta 56"/>
          <p:cNvCxnSpPr/>
          <p:nvPr/>
        </p:nvCxnSpPr>
        <p:spPr>
          <a:xfrm>
            <a:off x="6994376" y="4092484"/>
            <a:ext cx="12961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CaixaDeTexto 57"/>
          <p:cNvSpPr txBox="1"/>
          <p:nvPr/>
        </p:nvSpPr>
        <p:spPr>
          <a:xfrm>
            <a:off x="5012139" y="5230795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Known</a:t>
            </a:r>
            <a:r>
              <a:rPr lang="pt-BR" b="1" dirty="0"/>
              <a:t> </a:t>
            </a:r>
            <a:r>
              <a:rPr lang="pt-BR" b="1" dirty="0" err="1"/>
              <a:t>Elevation</a:t>
            </a:r>
            <a:endParaRPr lang="pt-BR" b="1" dirty="0"/>
          </a:p>
        </p:txBody>
      </p:sp>
      <p:cxnSp>
        <p:nvCxnSpPr>
          <p:cNvPr id="59" name="Conector de Seta Reta 58"/>
          <p:cNvCxnSpPr/>
          <p:nvPr/>
        </p:nvCxnSpPr>
        <p:spPr>
          <a:xfrm>
            <a:off x="7007638" y="5418083"/>
            <a:ext cx="12961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3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LiDAR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34160"/>
            <a:ext cx="5172075" cy="4642803"/>
          </a:xfrm>
        </p:spPr>
        <p:txBody>
          <a:bodyPr/>
          <a:lstStyle/>
          <a:p>
            <a:r>
              <a:rPr lang="pt-BR" b="1" dirty="0"/>
              <a:t>Li</a:t>
            </a:r>
            <a:r>
              <a:rPr lang="pt-BR" dirty="0"/>
              <a:t>ght </a:t>
            </a:r>
            <a:r>
              <a:rPr lang="pt-BR" b="1" dirty="0" err="1"/>
              <a:t>D</a:t>
            </a:r>
            <a:r>
              <a:rPr lang="pt-BR" dirty="0" err="1"/>
              <a:t>etection</a:t>
            </a:r>
            <a:r>
              <a:rPr lang="pt-BR" dirty="0"/>
              <a:t> </a:t>
            </a:r>
            <a:r>
              <a:rPr lang="pt-BR" b="1" dirty="0" err="1"/>
              <a:t>A</a:t>
            </a:r>
            <a:r>
              <a:rPr lang="pt-BR" dirty="0" err="1"/>
              <a:t>nd</a:t>
            </a:r>
            <a:r>
              <a:rPr lang="pt-BR" dirty="0"/>
              <a:t> </a:t>
            </a:r>
            <a:r>
              <a:rPr lang="pt-BR" b="1" dirty="0" err="1"/>
              <a:t>R</a:t>
            </a:r>
            <a:r>
              <a:rPr lang="pt-BR" dirty="0" err="1"/>
              <a:t>anging</a:t>
            </a:r>
            <a:endParaRPr lang="pt-BR" dirty="0"/>
          </a:p>
          <a:p>
            <a:r>
              <a:rPr lang="en-US" dirty="0"/>
              <a:t>Technology that emits intense, focused beams of light and measures the time it takes for the reflections to be detected by the sensor</a:t>
            </a:r>
            <a:endParaRPr lang="pt-BR" dirty="0"/>
          </a:p>
        </p:txBody>
      </p:sp>
      <p:sp>
        <p:nvSpPr>
          <p:cNvPr id="60" name="Texto Explicativo em Nuvem 59"/>
          <p:cNvSpPr/>
          <p:nvPr/>
        </p:nvSpPr>
        <p:spPr>
          <a:xfrm>
            <a:off x="8541442" y="4069884"/>
            <a:ext cx="1296144" cy="864096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Trapezoide 60"/>
          <p:cNvSpPr/>
          <p:nvPr/>
        </p:nvSpPr>
        <p:spPr>
          <a:xfrm>
            <a:off x="8859954" y="4865053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Texto Explicativo em Nuvem 61"/>
          <p:cNvSpPr/>
          <p:nvPr/>
        </p:nvSpPr>
        <p:spPr>
          <a:xfrm>
            <a:off x="10665071" y="4189668"/>
            <a:ext cx="1164093" cy="776062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Trapezoide 62"/>
          <p:cNvSpPr/>
          <p:nvPr/>
        </p:nvSpPr>
        <p:spPr>
          <a:xfrm>
            <a:off x="10925581" y="4865053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Texto Explicativo em Nuvem 63"/>
          <p:cNvSpPr/>
          <p:nvPr/>
        </p:nvSpPr>
        <p:spPr>
          <a:xfrm>
            <a:off x="9578026" y="4770232"/>
            <a:ext cx="705050" cy="470033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Trapezoide 64"/>
          <p:cNvSpPr/>
          <p:nvPr/>
        </p:nvSpPr>
        <p:spPr>
          <a:xfrm>
            <a:off x="9788223" y="5164993"/>
            <a:ext cx="312122" cy="27866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6" name="Conector reto 65"/>
          <p:cNvCxnSpPr/>
          <p:nvPr/>
        </p:nvCxnSpPr>
        <p:spPr>
          <a:xfrm>
            <a:off x="8631936" y="5443659"/>
            <a:ext cx="3301757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o Explicativo em Nuvem 66"/>
          <p:cNvSpPr/>
          <p:nvPr/>
        </p:nvSpPr>
        <p:spPr>
          <a:xfrm>
            <a:off x="9710528" y="4058309"/>
            <a:ext cx="1296144" cy="864096"/>
          </a:xfrm>
          <a:prstGeom prst="cloudCallout">
            <a:avLst>
              <a:gd name="adj1" fmla="val -2518"/>
              <a:gd name="adj2" fmla="val 63518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Trapezoide 67"/>
          <p:cNvSpPr/>
          <p:nvPr/>
        </p:nvSpPr>
        <p:spPr>
          <a:xfrm>
            <a:off x="10029040" y="4853478"/>
            <a:ext cx="648072" cy="578606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9" name="Conector reto 68"/>
          <p:cNvCxnSpPr/>
          <p:nvPr/>
        </p:nvCxnSpPr>
        <p:spPr>
          <a:xfrm>
            <a:off x="8983980" y="4058309"/>
            <a:ext cx="8308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/>
          <p:cNvCxnSpPr/>
          <p:nvPr/>
        </p:nvCxnSpPr>
        <p:spPr>
          <a:xfrm>
            <a:off x="8631936" y="4123079"/>
            <a:ext cx="3523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9814871" y="4119269"/>
            <a:ext cx="3523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to 71"/>
          <p:cNvCxnSpPr/>
          <p:nvPr/>
        </p:nvCxnSpPr>
        <p:spPr>
          <a:xfrm>
            <a:off x="10198414" y="4058309"/>
            <a:ext cx="3523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/>
          <p:nvPr/>
        </p:nvCxnSpPr>
        <p:spPr>
          <a:xfrm>
            <a:off x="10573226" y="4058309"/>
            <a:ext cx="2705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/>
          <p:nvPr/>
        </p:nvCxnSpPr>
        <p:spPr>
          <a:xfrm>
            <a:off x="10876237" y="4153559"/>
            <a:ext cx="2705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>
            <a:off x="11154367" y="4189668"/>
            <a:ext cx="2705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to 75"/>
          <p:cNvCxnSpPr/>
          <p:nvPr/>
        </p:nvCxnSpPr>
        <p:spPr>
          <a:xfrm>
            <a:off x="11458040" y="4159847"/>
            <a:ext cx="27050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have Direita 76"/>
          <p:cNvSpPr/>
          <p:nvPr/>
        </p:nvSpPr>
        <p:spPr>
          <a:xfrm rot="10800000">
            <a:off x="8349988" y="4069884"/>
            <a:ext cx="281948" cy="1422492"/>
          </a:xfrm>
          <a:prstGeom prst="rightBrace">
            <a:avLst>
              <a:gd name="adj1" fmla="val 68880"/>
              <a:gd name="adj2" fmla="val 5265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aixaDeTexto 77"/>
          <p:cNvSpPr txBox="1"/>
          <p:nvPr/>
        </p:nvSpPr>
        <p:spPr>
          <a:xfrm rot="16200000">
            <a:off x="7704242" y="4567880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3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4FAAF3-F750-D7B6-9F74-85D2DF5A911E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Content Placeholder 4" descr="A colorful cloud of smoke&#10;&#10;Description automatically generated with medium confidence">
            <a:extLst>
              <a:ext uri="{FF2B5EF4-FFF2-40B4-BE49-F238E27FC236}">
                <a16:creationId xmlns:a16="http://schemas.microsoft.com/office/drawing/2014/main" id="{5C510236-80FA-BEA0-11F0-96169422E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92" y="500712"/>
            <a:ext cx="7371173" cy="5998763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6C31ED5-9801-4B89-AE2B-A11026D8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The Point Cloud</a:t>
            </a:r>
          </a:p>
        </p:txBody>
      </p:sp>
    </p:spTree>
    <p:extLst>
      <p:ext uri="{BB962C8B-B14F-4D97-AF65-F5344CB8AC3E}">
        <p14:creationId xmlns:p14="http://schemas.microsoft.com/office/powerpoint/2010/main" val="1479072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14036</TotalTime>
  <Words>1577</Words>
  <Application>Microsoft Office PowerPoint</Application>
  <PresentationFormat>Widescreen</PresentationFormat>
  <Paragraphs>148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Helvetica Neue</vt:lpstr>
      <vt:lpstr>Lato</vt:lpstr>
      <vt:lpstr>Open Sans</vt:lpstr>
      <vt:lpstr>Times New Roman</vt:lpstr>
      <vt:lpstr>Tema do Office</vt:lpstr>
      <vt:lpstr>PowerPoint Presentation</vt:lpstr>
      <vt:lpstr>Short course goal</vt:lpstr>
      <vt:lpstr>Pre-requirements https://github.com/ricds/lidar_class </vt:lpstr>
      <vt:lpstr>Basics: What is LiDAR?</vt:lpstr>
      <vt:lpstr>What is LiDAR?</vt:lpstr>
      <vt:lpstr>What is LiDAR?</vt:lpstr>
      <vt:lpstr>What is LiDAR?</vt:lpstr>
      <vt:lpstr>What is LiDAR?</vt:lpstr>
      <vt:lpstr>The Point Cloud</vt:lpstr>
      <vt:lpstr>Lidar multiple returns and interaction with objects</vt:lpstr>
      <vt:lpstr>Applications: Why use LiDAR ?</vt:lpstr>
      <vt:lpstr>Archeology - Geoglyphs</vt:lpstr>
      <vt:lpstr>1-km Biomass estimates aided by orbital LiDAR</vt:lpstr>
      <vt:lpstr>PowerPoint Presentation</vt:lpstr>
      <vt:lpstr>Orbital lidar IceSat-2 – transect example</vt:lpstr>
      <vt:lpstr>GEDI - Global vegetation height </vt:lpstr>
      <vt:lpstr>Fire impacts on biomass</vt:lpstr>
      <vt:lpstr>Human modified forests: carbon source or sinks? Application of multi-temporal LiDAR</vt:lpstr>
      <vt:lpstr>Detecting individual tree loss from selective logging</vt:lpstr>
      <vt:lpstr>Spatial &amp; temporal distribution of plant species</vt:lpstr>
      <vt:lpstr>DTM – Microtopography</vt:lpstr>
      <vt:lpstr>TPI – Topographic Position Index (normalized by mean elevation)</vt:lpstr>
      <vt:lpstr>Landforms (TPI + Slope)</vt:lpstr>
      <vt:lpstr>Sao Paulo City – fully covered by lidar in 2017</vt:lpstr>
      <vt:lpstr>Also, Terrestrial Laser Scanning (TLS) with exceptional detail ! Note that LiDAR does not have ‘spatial resolution’ but ‘point density’</vt:lpstr>
      <vt:lpstr>Terminologies</vt:lpstr>
      <vt:lpstr>Where to obtain airborne LiDAR data in Brazil?</vt:lpstr>
      <vt:lpstr>What are the sources of orbital LiDAR?</vt:lpstr>
      <vt:lpstr>How to use the data? Metrics: Canopy Height Model (CHM)</vt:lpstr>
      <vt:lpstr>Lidar metrics and products in lidR</vt:lpstr>
      <vt:lpstr>Resources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Ricardo-Notebook</dc:creator>
  <cp:lastModifiedBy>Ricardo Dal'Agnol da Silva</cp:lastModifiedBy>
  <cp:revision>1397</cp:revision>
  <dcterms:created xsi:type="dcterms:W3CDTF">2020-01-20T12:18:25Z</dcterms:created>
  <dcterms:modified xsi:type="dcterms:W3CDTF">2023-09-13T07:50:21Z</dcterms:modified>
</cp:coreProperties>
</file>